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60" r:id="rId1"/>
    <p:sldMasterId id="2147483679" r:id="rId2"/>
  </p:sldMasterIdLst>
  <p:notesMasterIdLst>
    <p:notesMasterId r:id="rId19"/>
  </p:notesMasterIdLst>
  <p:sldIdLst>
    <p:sldId id="256" r:id="rId3"/>
    <p:sldId id="257" r:id="rId4"/>
    <p:sldId id="258" r:id="rId5"/>
    <p:sldId id="288" r:id="rId6"/>
    <p:sldId id="265" r:id="rId7"/>
    <p:sldId id="287" r:id="rId8"/>
    <p:sldId id="266" r:id="rId9"/>
    <p:sldId id="289" r:id="rId10"/>
    <p:sldId id="280" r:id="rId11"/>
    <p:sldId id="294" r:id="rId12"/>
    <p:sldId id="295" r:id="rId13"/>
    <p:sldId id="296" r:id="rId14"/>
    <p:sldId id="267" r:id="rId15"/>
    <p:sldId id="283" r:id="rId16"/>
    <p:sldId id="297" r:id="rId17"/>
    <p:sldId id="293" r:id="rId18"/>
  </p:sldIdLst>
  <p:sldSz cx="12192000" cy="6858000"/>
  <p:notesSz cx="6858000" cy="9144000"/>
  <p:embeddedFontLst>
    <p:embeddedFont>
      <p:font typeface="Arial Unicode MS" panose="020B0604020202020204" pitchFamily="34" charset="-122"/>
      <p:regular r:id="rId20"/>
    </p:embeddedFont>
    <p:embeddedFont>
      <p:font typeface="Helvetica" panose="020B0604020202020204" pitchFamily="34" charset="0"/>
      <p:regular r:id="rId21"/>
      <p:bold r:id="rId22"/>
      <p:italic r:id="rId23"/>
      <p:boldItalic r:id="rId24"/>
    </p:embeddedFont>
    <p:embeddedFont>
      <p:font typeface="微软雅黑" panose="020B0503020204020204" pitchFamily="34" charset="-122"/>
      <p:regular r:id="rId25"/>
      <p:bold r:id="rId26"/>
    </p:embeddedFont>
    <p:embeddedFont>
      <p:font typeface="等线" panose="02010600030101010101" pitchFamily="2" charset="-122"/>
      <p:regular r:id="rId27"/>
      <p:bold r:id="rId28"/>
    </p:embeddedFont>
    <p:embeddedFont>
      <p:font typeface="黑体" panose="02010609060101010101" pitchFamily="49" charset="-122"/>
      <p:regular r:id="rId29"/>
    </p:embeddedFont>
    <p:embeddedFont>
      <p:font typeface="Segoe UI Black" panose="020B0A02040204020203" pitchFamily="34" charset="0"/>
      <p:bold r:id="rId30"/>
      <p:boldItalic r:id="rId31"/>
    </p:embeddedFont>
    <p:embeddedFont>
      <p:font typeface="Segoe UI" panose="020B0502040204020203" pitchFamily="34" charset="0"/>
      <p:regular r:id="rId32"/>
      <p:bold r:id="rId33"/>
      <p:italic r:id="rId34"/>
      <p:boldItalic r:id="rId35"/>
    </p:embeddedFont>
  </p:embeddedFontLst>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9" userDrawn="1">
          <p15:clr>
            <a:srgbClr val="A4A3A4"/>
          </p15:clr>
        </p15:guide>
        <p15:guide id="2" orient="horz" pos="4190" userDrawn="1">
          <p15:clr>
            <a:srgbClr val="A4A3A4"/>
          </p15:clr>
        </p15:guide>
        <p15:guide id="3" pos="230" userDrawn="1">
          <p15:clr>
            <a:srgbClr val="A4A3A4"/>
          </p15:clr>
        </p15:guide>
        <p15:guide id="4" pos="7449" userDrawn="1">
          <p15:clr>
            <a:srgbClr val="A4A3A4"/>
          </p15:clr>
        </p15:guide>
        <p15:guide id="5" orient="horz" pos="561" userDrawn="1">
          <p15:clr>
            <a:srgbClr val="A4A3A4"/>
          </p15:clr>
        </p15:guide>
        <p15:guide id="6" orient="horz" pos="691" userDrawn="1">
          <p15:clr>
            <a:srgbClr val="A4A3A4"/>
          </p15:clr>
        </p15:guide>
        <p15:guide id="7" orient="horz" pos="4017" userDrawn="1">
          <p15:clr>
            <a:srgbClr val="A4A3A4"/>
          </p15:clr>
        </p15:guide>
        <p15:guide id="8" orient="horz" pos="38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44BE9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73" autoAdjust="0"/>
    <p:restoredTop sz="95042" autoAdjust="0"/>
  </p:normalViewPr>
  <p:slideViewPr>
    <p:cSldViewPr snapToGrid="0" showGuides="1">
      <p:cViewPr varScale="1">
        <p:scale>
          <a:sx n="110" d="100"/>
          <a:sy n="110" d="100"/>
        </p:scale>
        <p:origin x="708" y="108"/>
      </p:cViewPr>
      <p:guideLst>
        <p:guide orient="horz" pos="119"/>
        <p:guide orient="horz" pos="4190"/>
        <p:guide pos="230"/>
        <p:guide pos="7449"/>
        <p:guide orient="horz" pos="561"/>
        <p:guide orient="horz" pos="691"/>
        <p:guide orient="horz" pos="4017"/>
        <p:guide orient="horz" pos="3888"/>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7.fntdata"/><Relationship Id="rId39" Type="http://schemas.openxmlformats.org/officeDocument/2006/relationships/theme" Target="theme/theme1.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ags" Target="tags/tag1.xml"/><Relationship Id="rId57"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1743F9-9B08-422F-9ECE-BE7148BC7DDC}" type="datetimeFigureOut">
              <a:rPr lang="zh-CN" altLang="en-US" smtClean="0"/>
              <a:t>2019/7/8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4C0232-94FA-4EBE-BB9B-79FBE486032D}" type="slidenum">
              <a:rPr lang="zh-CN" altLang="en-US" smtClean="0"/>
              <a:t>‹#›</a:t>
            </a:fld>
            <a:endParaRPr lang="zh-CN" altLang="en-US"/>
          </a:p>
        </p:txBody>
      </p:sp>
    </p:spTree>
    <p:extLst>
      <p:ext uri="{BB962C8B-B14F-4D97-AF65-F5344CB8AC3E}">
        <p14:creationId xmlns:p14="http://schemas.microsoft.com/office/powerpoint/2010/main" val="2299738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a:t>
            </a:fld>
            <a:endParaRPr lang="zh-CN" altLang="en-US"/>
          </a:p>
        </p:txBody>
      </p:sp>
    </p:spTree>
    <p:extLst>
      <p:ext uri="{BB962C8B-B14F-4D97-AF65-F5344CB8AC3E}">
        <p14:creationId xmlns:p14="http://schemas.microsoft.com/office/powerpoint/2010/main" val="3132243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ibaotu.com/ppt/" TargetMode="External"/><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尾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2682837"/>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1538267"/>
      </p:ext>
    </p:extLst>
  </p:cSld>
  <p:clrMapOvr>
    <a:masterClrMapping/>
  </p:clrMapOvr>
  <mc:AlternateContent xmlns:mc="http://schemas.openxmlformats.org/markup-compatibility/2006" xmlns:p14="http://schemas.microsoft.com/office/powerpoint/2010/main">
    <mc:Choice Requires="p14">
      <p:transition spd="slow" p14:dur="1600" advClick="0" advTm="5000">
        <p14:prism dir="u" isInverted="1"/>
      </p:transition>
    </mc:Choice>
    <mc:Fallback xmlns="">
      <p:transition spd="slow" advClick="0" advTm="5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过度页1">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84283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prestige"/>
      </p:transition>
    </mc:Choice>
    <mc:Fallback xmlns="">
      <p:transition spd="slow" advClick="0" advTm="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6259489"/>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5049200"/>
      </p:ext>
    </p:extLst>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8313125"/>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固定模板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1207317"/>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pic>
        <p:nvPicPr>
          <p:cNvPr id="2" name="图片 1" descr="组1logo"/>
          <p:cNvPicPr>
            <a:picLocks noChangeAspect="1"/>
          </p:cNvPicPr>
          <p:nvPr userDrawn="1"/>
        </p:nvPicPr>
        <p:blipFill>
          <a:blip r:embed="rId2"/>
          <a:stretch>
            <a:fillRect/>
          </a:stretch>
        </p:blipFill>
        <p:spPr>
          <a:xfrm>
            <a:off x="10551251" y="106226"/>
            <a:ext cx="1270635" cy="482632"/>
          </a:xfrm>
          <a:prstGeom prst="rect">
            <a:avLst/>
          </a:prstGeom>
        </p:spPr>
      </p:pic>
      <p:cxnSp>
        <p:nvCxnSpPr>
          <p:cNvPr id="3" name="直接连接符 2"/>
          <p:cNvCxnSpPr/>
          <p:nvPr userDrawn="1"/>
        </p:nvCxnSpPr>
        <p:spPr>
          <a:xfrm>
            <a:off x="209913" y="6059578"/>
            <a:ext cx="2768600" cy="0"/>
          </a:xfrm>
          <a:prstGeom prst="line">
            <a:avLst/>
          </a:prstGeom>
          <a:ln>
            <a:gradFill>
              <a:gsLst>
                <a:gs pos="0">
                  <a:schemeClr val="bg1"/>
                </a:gs>
                <a:gs pos="100000">
                  <a:srgbClr val="060F1E"/>
                </a:gs>
              </a:gsLst>
              <a:lin ang="0"/>
            </a:gradFill>
          </a:ln>
        </p:spPr>
        <p:style>
          <a:lnRef idx="1">
            <a:schemeClr val="accent1"/>
          </a:lnRef>
          <a:fillRef idx="0">
            <a:schemeClr val="accent1"/>
          </a:fillRef>
          <a:effectRef idx="0">
            <a:schemeClr val="accent1"/>
          </a:effectRef>
          <a:fontRef idx="minor">
            <a:schemeClr val="tx1"/>
          </a:fontRef>
        </p:style>
      </p:cxnSp>
      <p:sp>
        <p:nvSpPr>
          <p:cNvPr id="4" name="文本框 3"/>
          <p:cNvSpPr txBox="1"/>
          <p:nvPr userDrawn="1"/>
        </p:nvSpPr>
        <p:spPr>
          <a:xfrm>
            <a:off x="433387" y="6147322"/>
            <a:ext cx="3652520" cy="275590"/>
          </a:xfrm>
          <a:prstGeom prst="rect">
            <a:avLst/>
          </a:prstGeom>
          <a:noFill/>
        </p:spPr>
        <p:txBody>
          <a:bodyPr wrap="square" rtlCol="0">
            <a:spAutoFit/>
          </a:bodyPr>
          <a:lstStyle/>
          <a:p>
            <a:pPr algn="l"/>
            <a:r>
              <a:rPr lang="zh-CN" altLang="en-US" sz="1200" dirty="0">
                <a:solidFill>
                  <a:schemeClr val="bg1"/>
                </a:solidFill>
                <a:latin typeface="黑体" panose="02010609060101010101" charset="-122"/>
                <a:ea typeface="黑体" panose="02010609060101010101" charset="-122"/>
              </a:rPr>
              <a:t>享学课堂，让学习成为一种享受！</a:t>
            </a:r>
          </a:p>
        </p:txBody>
      </p:sp>
      <p:sp>
        <p:nvSpPr>
          <p:cNvPr id="5" name="文本框 4"/>
          <p:cNvSpPr txBox="1"/>
          <p:nvPr userDrawn="1"/>
        </p:nvSpPr>
        <p:spPr>
          <a:xfrm>
            <a:off x="433387" y="6498046"/>
            <a:ext cx="3825875" cy="27559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l"/>
            <a:r>
              <a:rPr lang="zh-CN" altLang="en-US" sz="1200" dirty="0">
                <a:solidFill>
                  <a:schemeClr val="bg1"/>
                </a:solidFill>
                <a:latin typeface="黑体" panose="02010609060101010101" charset="-122"/>
                <a:ea typeface="黑体" panose="02010609060101010101" charset="-122"/>
                <a:cs typeface="黑体" panose="02010609060101010101" charset="-122"/>
                <a:sym typeface="字魂59号-创粗黑" panose="00000500000000000000" pitchFamily="2" charset="-122"/>
              </a:rPr>
              <a:t>更多精彩课程：</a:t>
            </a:r>
            <a:r>
              <a:rPr lang="en-US" altLang="zh-CN" sz="1200" b="0" dirty="0">
                <a:solidFill>
                  <a:srgbClr val="FFFFFF"/>
                </a:solidFill>
                <a:latin typeface="黑体" panose="02010609060101010101" charset="-122"/>
                <a:ea typeface="黑体" panose="02010609060101010101" charset="-122"/>
                <a:cs typeface="黑体" panose="02010609060101010101" charset="-122"/>
                <a:sym typeface="字魂59号-创粗黑" panose="00000500000000000000" pitchFamily="2" charset="-122"/>
                <a:hlinkClick r:id="rId3"/>
              </a:rPr>
              <a:t>https</a:t>
            </a:r>
            <a:r>
              <a:rPr lang="en-US" altLang="zh-CN" sz="1200" b="0" dirty="0" smtClean="0">
                <a:solidFill>
                  <a:srgbClr val="FFFFFF"/>
                </a:solidFill>
                <a:latin typeface="黑体" panose="02010609060101010101" charset="-122"/>
                <a:ea typeface="黑体" panose="02010609060101010101" charset="-122"/>
                <a:cs typeface="黑体" panose="02010609060101010101" charset="-122"/>
                <a:sym typeface="字魂59号-创粗黑" panose="00000500000000000000" pitchFamily="2" charset="-122"/>
                <a:hlinkClick r:id="rId3"/>
              </a:rPr>
              <a:t>://xiangxueketang.cn/</a:t>
            </a:r>
            <a:endParaRPr lang="en-US" altLang="zh-CN" sz="1200" b="0" dirty="0">
              <a:solidFill>
                <a:srgbClr val="FFFFFF"/>
              </a:solidFill>
              <a:latin typeface="黑体" panose="02010609060101010101" charset="-122"/>
              <a:ea typeface="黑体" panose="02010609060101010101" charset="-122"/>
              <a:cs typeface="黑体" panose="02010609060101010101" charset="-122"/>
              <a:sym typeface="字魂59号-创粗黑" panose="00000500000000000000" pitchFamily="2" charset="-122"/>
            </a:endParaRPr>
          </a:p>
        </p:txBody>
      </p:sp>
      <p:sp>
        <p:nvSpPr>
          <p:cNvPr id="7" name="箭头: 虚尾 16">
            <a:extLst>
              <a:ext uri="{FF2B5EF4-FFF2-40B4-BE49-F238E27FC236}">
                <a16:creationId xmlns:a16="http://schemas.microsoft.com/office/drawing/2014/main" xmlns="" id="{9F2B0A0D-1193-4283-95D3-81AFEC62E62C}"/>
              </a:ext>
            </a:extLst>
          </p:cNvPr>
          <p:cNvSpPr/>
          <p:nvPr userDrawn="1"/>
        </p:nvSpPr>
        <p:spPr>
          <a:xfrm>
            <a:off x="209913" y="267925"/>
            <a:ext cx="643645" cy="641866"/>
          </a:xfrm>
          <a:prstGeom prst="strip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Tree>
    <p:extLst>
      <p:ext uri="{BB962C8B-B14F-4D97-AF65-F5344CB8AC3E}">
        <p14:creationId xmlns:p14="http://schemas.microsoft.com/office/powerpoint/2010/main" val="3287185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image" Target="../media/image1.jpe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2988723"/>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7" r:id="rId3"/>
    <p:sldLayoutId id="2147483672" r:id="rId4"/>
    <p:sldLayoutId id="2147483678" r:id="rId5"/>
  </p:sldLayoutIdLst>
  <mc:AlternateContent xmlns:mc="http://schemas.openxmlformats.org/markup-compatibility/2006" xmlns:p14="http://schemas.microsoft.com/office/powerpoint/2010/main">
    <mc:Choice Requires="p14">
      <p:transition p14:dur="10" advClick="0" advTm="5000"/>
    </mc:Choice>
    <mc:Fallback xmlns="">
      <p:transition advClick="0" advTm="5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图片 4" descr="图片包含 电子产品, 室内, 监视器, 墙壁&#10;&#10;已生成高可信度的说明">
            <a:extLst>
              <a:ext uri="{FF2B5EF4-FFF2-40B4-BE49-F238E27FC236}">
                <a16:creationId xmlns:a16="http://schemas.microsoft.com/office/drawing/2014/main" xmlns="" id="{058C009F-A9A9-4FB8-95A8-3C767DA26223}"/>
              </a:ext>
            </a:extLst>
          </p:cNvPr>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402615672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4" r:id="rId3"/>
  </p:sldLayoutIdLst>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4/3*#ppt_w"/>
                                          </p:val>
                                        </p:tav>
                                        <p:tav tm="100000">
                                          <p:val>
                                            <p:strVal val="#ppt_w"/>
                                          </p:val>
                                        </p:tav>
                                      </p:tavLst>
                                    </p:anim>
                                    <p:anim calcmode="lin" valueType="num">
                                      <p:cBhvr>
                                        <p:cTn id="8" dur="500" fill="hold"/>
                                        <p:tgtEl>
                                          <p:spTgt spid="5"/>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hyperlink" Target="&#25042;&#21152;&#36733;.gif" TargetMode="Externa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电子产品, 室内, 监视器, 墙壁&#10;&#10;已生成高可信度的说明">
            <a:extLst>
              <a:ext uri="{FF2B5EF4-FFF2-40B4-BE49-F238E27FC236}">
                <a16:creationId xmlns:a16="http://schemas.microsoft.com/office/drawing/2014/main" xmlns="" id="{6D25C3F8-5883-4B88-9B4A-3827AFFADA96}"/>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6" name="图片 5">
            <a:extLst>
              <a:ext uri="{FF2B5EF4-FFF2-40B4-BE49-F238E27FC236}">
                <a16:creationId xmlns:a16="http://schemas.microsoft.com/office/drawing/2014/main" xmlns="" id="{AD955E0B-8756-408F-A8F3-3D40DCBEB9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748118"/>
            <a:ext cx="5109882" cy="5109882"/>
          </a:xfrm>
          <a:prstGeom prst="rect">
            <a:avLst/>
          </a:prstGeom>
        </p:spPr>
      </p:pic>
      <p:sp>
        <p:nvSpPr>
          <p:cNvPr id="7" name="文本框 6">
            <a:extLst>
              <a:ext uri="{FF2B5EF4-FFF2-40B4-BE49-F238E27FC236}">
                <a16:creationId xmlns:a16="http://schemas.microsoft.com/office/drawing/2014/main" xmlns="" id="{68DAA807-D893-4E0D-8E35-EB77B8862AA6}"/>
              </a:ext>
            </a:extLst>
          </p:cNvPr>
          <p:cNvSpPr txBox="1"/>
          <p:nvPr/>
        </p:nvSpPr>
        <p:spPr>
          <a:xfrm>
            <a:off x="5114472" y="2261543"/>
            <a:ext cx="7262865" cy="1015663"/>
          </a:xfrm>
          <a:prstGeom prst="rect">
            <a:avLst/>
          </a:prstGeom>
          <a:noFill/>
        </p:spPr>
        <p:txBody>
          <a:bodyPr wrap="square" rtlCol="0">
            <a:spAutoFit/>
            <a:scene3d>
              <a:camera prst="orthographicFront"/>
              <a:lightRig rig="threePt" dir="t"/>
            </a:scene3d>
            <a:sp3d contourW="12700"/>
          </a:bodyPr>
          <a:lstStyle/>
          <a:p>
            <a:pPr lvl="0">
              <a:defRPr/>
            </a:pPr>
            <a:r>
              <a:rPr lang="en-US" altLang="zh-CN" sz="6000" noProof="0" dirty="0" err="1" smtClean="0">
                <a:solidFill>
                  <a:prstClr val="white"/>
                </a:solidFill>
                <a:effectLst>
                  <a:outerShdw blurRad="38100" dist="38100" dir="2700000" algn="tl">
                    <a:srgbClr val="000000">
                      <a:alpha val="43137"/>
                    </a:srgbClr>
                  </a:outerShdw>
                </a:effectLst>
                <a:latin typeface="Arial Unicode MS" panose="020B0604020202020204" pitchFamily="34" charset="-122"/>
                <a:ea typeface="Arial Unicode MS" panose="020B0604020202020204" pitchFamily="34" charset="-122"/>
                <a:cs typeface="Arial Unicode MS" panose="020B0604020202020204" pitchFamily="34" charset="-122"/>
              </a:rPr>
              <a:t>ViewPager</a:t>
            </a:r>
            <a:r>
              <a:rPr lang="zh-CN" altLang="en-US" sz="6000" dirty="0" smtClean="0">
                <a:solidFill>
                  <a:prstClr val="white"/>
                </a:solidFill>
                <a:effectLst>
                  <a:outerShdw blurRad="38100" dist="38100" dir="2700000" algn="tl">
                    <a:srgbClr val="000000">
                      <a:alpha val="43137"/>
                    </a:srgbClr>
                  </a:outerShdw>
                </a:effectLst>
                <a:latin typeface="Arial Unicode MS" panose="020B0604020202020204" pitchFamily="34" charset="-122"/>
                <a:ea typeface="Arial Unicode MS" panose="020B0604020202020204" pitchFamily="34" charset="-122"/>
                <a:cs typeface="Arial Unicode MS" panose="020B0604020202020204" pitchFamily="34" charset="-122"/>
              </a:rPr>
              <a:t>深入研究</a:t>
            </a:r>
            <a:endParaRPr kumimoji="0" lang="zh-CN" altLang="en-US" sz="6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8" name="文本框 7">
            <a:extLst>
              <a:ext uri="{FF2B5EF4-FFF2-40B4-BE49-F238E27FC236}">
                <a16:creationId xmlns:a16="http://schemas.microsoft.com/office/drawing/2014/main" xmlns="" id="{1F9982A1-A2D1-4EB9-9DBA-05C876D86521}"/>
              </a:ext>
            </a:extLst>
          </p:cNvPr>
          <p:cNvSpPr txBox="1"/>
          <p:nvPr/>
        </p:nvSpPr>
        <p:spPr>
          <a:xfrm>
            <a:off x="5168190" y="3279943"/>
            <a:ext cx="6657098" cy="375552"/>
          </a:xfrm>
          <a:prstGeom prst="rect">
            <a:avLst/>
          </a:prstGeom>
          <a:noFill/>
        </p:spPr>
        <p:txBody>
          <a:bodyPr wrap="square" rtlCol="0">
            <a:spAutoFit/>
          </a:bodyPr>
          <a:lstStyle/>
          <a:p>
            <a:pPr lvl="0">
              <a:lnSpc>
                <a:spcPct val="150000"/>
              </a:lnSpc>
              <a:defRPr/>
            </a:pPr>
            <a:r>
              <a:rPr lang="en-US" altLang="zh-CN" sz="1400" dirty="0" err="1" smtClean="0">
                <a:solidFill>
                  <a:prstClr val="white">
                    <a:alpha val="89000"/>
                  </a:prstClr>
                </a:solidFill>
                <a:latin typeface="Helvetica"/>
              </a:rPr>
              <a:t>ViewPager</a:t>
            </a:r>
            <a:r>
              <a:rPr lang="zh-CN" altLang="en-US" sz="1400" dirty="0" smtClean="0">
                <a:solidFill>
                  <a:prstClr val="white">
                    <a:alpha val="89000"/>
                  </a:prstClr>
                </a:solidFill>
                <a:latin typeface="Helvetica"/>
              </a:rPr>
              <a:t>源码解析与 </a:t>
            </a:r>
            <a:r>
              <a:rPr lang="en-US" altLang="zh-CN" sz="1400" dirty="0" smtClean="0">
                <a:solidFill>
                  <a:prstClr val="white">
                    <a:alpha val="89000"/>
                  </a:prstClr>
                </a:solidFill>
                <a:latin typeface="Helvetica"/>
              </a:rPr>
              <a:t>Fragment</a:t>
            </a:r>
            <a:r>
              <a:rPr lang="zh-CN" altLang="en-US" sz="1400" dirty="0" smtClean="0">
                <a:solidFill>
                  <a:prstClr val="white">
                    <a:alpha val="89000"/>
                  </a:prstClr>
                </a:solidFill>
                <a:latin typeface="Helvetica"/>
              </a:rPr>
              <a:t>懒加载</a:t>
            </a:r>
            <a:endParaRPr kumimoji="0" lang="zh-CN" altLang="en-US" sz="1400" b="0" i="0" u="none" strike="noStrike" kern="1200" cap="none" spc="0" normalizeH="0" baseline="0" noProof="0" dirty="0">
              <a:ln>
                <a:noFill/>
              </a:ln>
              <a:solidFill>
                <a:prstClr val="white">
                  <a:alpha val="89000"/>
                </a:prstClr>
              </a:solidFill>
              <a:effectLst/>
              <a:uLnTx/>
              <a:uFillTx/>
              <a:latin typeface="Helvetica"/>
              <a:ea typeface="微软雅黑"/>
              <a:cs typeface="+mn-cs"/>
            </a:endParaRPr>
          </a:p>
        </p:txBody>
      </p:sp>
      <p:grpSp>
        <p:nvGrpSpPr>
          <p:cNvPr id="9" name="组合 8">
            <a:extLst>
              <a:ext uri="{FF2B5EF4-FFF2-40B4-BE49-F238E27FC236}">
                <a16:creationId xmlns:a16="http://schemas.microsoft.com/office/drawing/2014/main" xmlns="" id="{E995CAE6-D99B-48F1-9C52-A1849341AC92}"/>
              </a:ext>
            </a:extLst>
          </p:cNvPr>
          <p:cNvGrpSpPr/>
          <p:nvPr/>
        </p:nvGrpSpPr>
        <p:grpSpPr>
          <a:xfrm>
            <a:off x="5272530" y="4149509"/>
            <a:ext cx="6112646" cy="396492"/>
            <a:chOff x="8436859" y="2904803"/>
            <a:chExt cx="1609343" cy="396492"/>
          </a:xfrm>
        </p:grpSpPr>
        <p:sp>
          <p:nvSpPr>
            <p:cNvPr id="10" name="矩形 9">
              <a:extLst>
                <a:ext uri="{FF2B5EF4-FFF2-40B4-BE49-F238E27FC236}">
                  <a16:creationId xmlns:a16="http://schemas.microsoft.com/office/drawing/2014/main" xmlns="" id="{34863C02-10B8-446D-9C46-006B03FC2900}"/>
                </a:ext>
              </a:extLst>
            </p:cNvPr>
            <p:cNvSpPr/>
            <p:nvPr/>
          </p:nvSpPr>
          <p:spPr>
            <a:xfrm>
              <a:off x="8436859" y="2904803"/>
              <a:ext cx="1609343" cy="396492"/>
            </a:xfrm>
            <a:prstGeom prst="rect">
              <a:avLst/>
            </a:prstGeom>
            <a:solidFill>
              <a:srgbClr val="1AFFFE"/>
            </a:solidFill>
            <a:ln w="12700" cap="flat"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E94236"/>
                </a:solidFill>
                <a:effectLst/>
                <a:uLnTx/>
                <a:uFillTx/>
                <a:latin typeface="微软雅黑" panose="020B0503020204020204" pitchFamily="34" charset="-122"/>
                <a:ea typeface="微软雅黑" panose="020B0503020204020204" pitchFamily="34" charset="-122"/>
                <a:cs typeface="+mn-cs"/>
              </a:endParaRPr>
            </a:p>
          </p:txBody>
        </p:sp>
        <p:sp>
          <p:nvSpPr>
            <p:cNvPr id="11" name="文本框 10">
              <a:extLst>
                <a:ext uri="{FF2B5EF4-FFF2-40B4-BE49-F238E27FC236}">
                  <a16:creationId xmlns:a16="http://schemas.microsoft.com/office/drawing/2014/main" xmlns="" id="{686261CE-CE03-4000-AC29-58DF37960DC8}"/>
                </a:ext>
              </a:extLst>
            </p:cNvPr>
            <p:cNvSpPr txBox="1"/>
            <p:nvPr/>
          </p:nvSpPr>
          <p:spPr>
            <a:xfrm>
              <a:off x="8552995" y="2922000"/>
              <a:ext cx="1377695" cy="369332"/>
            </a:xfrm>
            <a:prstGeom prst="rect">
              <a:avLst/>
            </a:prstGeom>
            <a:noFill/>
          </p:spPr>
          <p:txBody>
            <a:bodyPr wrap="square" rtlCol="0" anchor="ctr" anchorCtr="0">
              <a:spAutoFit/>
            </a:bodyPr>
            <a:lstStyle/>
            <a:p>
              <a:pPr algn="ctr">
                <a:defRPr/>
              </a:pPr>
              <a:r>
                <a:rPr lang="zh-CN" altLang="en-US" dirty="0">
                  <a:solidFill>
                    <a:srgbClr val="333333">
                      <a:lumMod val="65000"/>
                      <a:lumOff val="35000"/>
                    </a:srgbClr>
                  </a:solidFill>
                  <a:latin typeface="微软雅黑" pitchFamily="34" charset="-122"/>
                  <a:ea typeface="微软雅黑" pitchFamily="34" charset="-122"/>
                </a:rPr>
                <a:t>主讲老师</a:t>
              </a:r>
              <a:r>
                <a:rPr lang="en-US" altLang="zh-CN" dirty="0">
                  <a:solidFill>
                    <a:srgbClr val="333333">
                      <a:lumMod val="65000"/>
                      <a:lumOff val="35000"/>
                    </a:srgbClr>
                  </a:solidFill>
                  <a:latin typeface="微软雅黑" pitchFamily="34" charset="-122"/>
                  <a:ea typeface="微软雅黑" pitchFamily="34" charset="-122"/>
                </a:rPr>
                <a:t>Alvin</a:t>
              </a:r>
              <a:r>
                <a:rPr lang="zh-CN" altLang="en-US" dirty="0">
                  <a:solidFill>
                    <a:srgbClr val="333333">
                      <a:lumMod val="65000"/>
                      <a:lumOff val="35000"/>
                    </a:srgbClr>
                  </a:solidFill>
                  <a:latin typeface="微软雅黑" pitchFamily="34" charset="-122"/>
                  <a:ea typeface="微软雅黑" pitchFamily="34" charset="-122"/>
                </a:rPr>
                <a:t>：</a:t>
              </a:r>
              <a:r>
                <a:rPr lang="en-US" altLang="zh-CN" dirty="0" smtClean="0">
                  <a:solidFill>
                    <a:srgbClr val="333333">
                      <a:lumMod val="65000"/>
                      <a:lumOff val="35000"/>
                    </a:srgbClr>
                  </a:solidFill>
                  <a:latin typeface="微软雅黑" pitchFamily="34" charset="-122"/>
                  <a:ea typeface="微软雅黑" pitchFamily="34" charset="-122"/>
                </a:rPr>
                <a:t>2464061231</a:t>
              </a:r>
              <a:endParaRPr lang="en-US" altLang="zh-CN" dirty="0">
                <a:solidFill>
                  <a:srgbClr val="333333">
                    <a:lumMod val="65000"/>
                    <a:lumOff val="35000"/>
                  </a:srgbClr>
                </a:solidFill>
                <a:latin typeface="微软雅黑" pitchFamily="34" charset="-122"/>
                <a:ea typeface="微软雅黑" pitchFamily="34" charset="-122"/>
              </a:endParaRPr>
            </a:p>
          </p:txBody>
        </p:sp>
      </p:grpSp>
      <p:pic>
        <p:nvPicPr>
          <p:cNvPr id="13" name="Ameritz - Closer - In The Style Of Kings Of Leon">
            <a:hlinkClick r:id="" action="ppaction://media"/>
            <a:extLst>
              <a:ext uri="{FF2B5EF4-FFF2-40B4-BE49-F238E27FC236}">
                <a16:creationId xmlns:a16="http://schemas.microsoft.com/office/drawing/2014/main" xmlns="" id="{45E128ED-BA72-42BB-8B71-A920ACB99EC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23963" y="-1403350"/>
            <a:ext cx="609600" cy="609600"/>
          </a:xfrm>
          <a:prstGeom prst="rect">
            <a:avLst/>
          </a:prstGeom>
        </p:spPr>
      </p:pic>
    </p:spTree>
    <p:extLst>
      <p:ext uri="{BB962C8B-B14F-4D97-AF65-F5344CB8AC3E}">
        <p14:creationId xmlns:p14="http://schemas.microsoft.com/office/powerpoint/2010/main" val="1213030133"/>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par>
                          <p:cTn id="7" fill="hold">
                            <p:stCondLst>
                              <p:cond delay="0"/>
                            </p:stCondLst>
                            <p:childTnLst>
                              <p:par>
                                <p:cTn id="8" presetID="23" presetClass="entr" presetSubtype="288"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strVal val="4/3*#ppt_w"/>
                                          </p:val>
                                        </p:tav>
                                        <p:tav tm="100000">
                                          <p:val>
                                            <p:strVal val="#ppt_w"/>
                                          </p:val>
                                        </p:tav>
                                      </p:tavLst>
                                    </p:anim>
                                    <p:anim calcmode="lin" valueType="num">
                                      <p:cBhvr>
                                        <p:cTn id="11" dur="500" fill="hold"/>
                                        <p:tgtEl>
                                          <p:spTgt spid="3"/>
                                        </p:tgtEl>
                                        <p:attrNameLst>
                                          <p:attrName>ppt_h</p:attrName>
                                        </p:attrNameLst>
                                      </p:cBhvr>
                                      <p:tavLst>
                                        <p:tav tm="0">
                                          <p:val>
                                            <p:strVal val="4/3*#ppt_h"/>
                                          </p:val>
                                        </p:tav>
                                        <p:tav tm="100000">
                                          <p:val>
                                            <p:strVal val="#ppt_h"/>
                                          </p:val>
                                        </p:tav>
                                      </p:tavLst>
                                    </p:anim>
                                  </p:childTnLst>
                                </p:cTn>
                              </p:par>
                            </p:childTnLst>
                          </p:cTn>
                        </p:par>
                        <p:par>
                          <p:cTn id="12" fill="hold">
                            <p:stCondLst>
                              <p:cond delay="500"/>
                            </p:stCondLst>
                            <p:childTnLst>
                              <p:par>
                                <p:cTn id="13" presetID="53" presetClass="entr" presetSubtype="16"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childTnLst>
                          </p:cTn>
                        </p:par>
                        <p:par>
                          <p:cTn id="18" fill="hold">
                            <p:stCondLst>
                              <p:cond delay="1000"/>
                            </p:stCondLst>
                            <p:childTnLst>
                              <p:par>
                                <p:cTn id="19" presetID="2" presetClass="entr" presetSubtype="8"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0-#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childTnLst>
                          </p:cTn>
                        </p:par>
                        <p:par>
                          <p:cTn id="23" fill="hold">
                            <p:stCondLst>
                              <p:cond delay="1500"/>
                            </p:stCondLst>
                            <p:childTnLst>
                              <p:par>
                                <p:cTn id="24" presetID="14" presetClass="entr" presetSubtype="10"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randombar(horizontal)">
                                      <p:cBhvr>
                                        <p:cTn id="26" dur="500"/>
                                        <p:tgtEl>
                                          <p:spTgt spid="8"/>
                                        </p:tgtEl>
                                      </p:cBhvr>
                                    </p:animEffect>
                                  </p:childTnLst>
                                </p:cTn>
                              </p:par>
                            </p:childTnLst>
                          </p:cTn>
                        </p:par>
                        <p:par>
                          <p:cTn id="27" fill="hold">
                            <p:stCondLst>
                              <p:cond delay="2000"/>
                            </p:stCondLst>
                            <p:childTnLst>
                              <p:par>
                                <p:cTn id="28" presetID="53" presetClass="entr" presetSubtype="16"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p:cTn id="30" dur="500" fill="hold"/>
                                        <p:tgtEl>
                                          <p:spTgt spid="9"/>
                                        </p:tgtEl>
                                        <p:attrNameLst>
                                          <p:attrName>ppt_w</p:attrName>
                                        </p:attrNameLst>
                                      </p:cBhvr>
                                      <p:tavLst>
                                        <p:tav tm="0">
                                          <p:val>
                                            <p:fltVal val="0"/>
                                          </p:val>
                                        </p:tav>
                                        <p:tav tm="100000">
                                          <p:val>
                                            <p:strVal val="#ppt_w"/>
                                          </p:val>
                                        </p:tav>
                                      </p:tavLst>
                                    </p:anim>
                                    <p:anim calcmode="lin" valueType="num">
                                      <p:cBhvr>
                                        <p:cTn id="31" dur="500" fill="hold"/>
                                        <p:tgtEl>
                                          <p:spTgt spid="9"/>
                                        </p:tgtEl>
                                        <p:attrNameLst>
                                          <p:attrName>ppt_h</p:attrName>
                                        </p:attrNameLst>
                                      </p:cBhvr>
                                      <p:tavLst>
                                        <p:tav tm="0">
                                          <p:val>
                                            <p:fltVal val="0"/>
                                          </p:val>
                                        </p:tav>
                                        <p:tav tm="100000">
                                          <p:val>
                                            <p:strVal val="#ppt_h"/>
                                          </p:val>
                                        </p:tav>
                                      </p:tavLst>
                                    </p:anim>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3" repeatCount="indefinite" fill="hold" display="0">
                  <p:stCondLst>
                    <p:cond delay="indefinite"/>
                  </p:stCondLst>
                  <p:endCondLst>
                    <p:cond evt="onStopAudio" delay="0">
                      <p:tgtEl>
                        <p:sldTgt/>
                      </p:tgtEl>
                    </p:cond>
                  </p:endCondLst>
                </p:cTn>
                <p:tgtEl>
                  <p:spTgt spid="13"/>
                </p:tgtEl>
              </p:cMediaNode>
            </p:audio>
          </p:childTnLst>
        </p:cTn>
      </p:par>
    </p:tnLst>
    <p:bldLst>
      <p:bldP spid="7"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43"/>
          <p:cNvSpPr txBox="1"/>
          <p:nvPr/>
        </p:nvSpPr>
        <p:spPr>
          <a:xfrm>
            <a:off x="876804" y="339634"/>
            <a:ext cx="2954655" cy="461665"/>
          </a:xfrm>
          <a:prstGeom prst="rect">
            <a:avLst/>
          </a:prstGeom>
          <a:noFill/>
        </p:spPr>
        <p:txBody>
          <a:bodyPr wrap="none" rtlCol="0">
            <a:spAutoFit/>
          </a:bodyPr>
          <a:lstStyle/>
          <a:p>
            <a:r>
              <a:rPr lang="zh-CN" altLang="en-US" sz="2400" dirty="0" smtClean="0">
                <a:solidFill>
                  <a:schemeClr val="accent3"/>
                </a:solidFill>
              </a:rPr>
              <a:t>生命周期相关的故事</a:t>
            </a:r>
            <a:endParaRPr lang="zh-CN" altLang="en-US" sz="2400" dirty="0">
              <a:solidFill>
                <a:schemeClr val="accent3"/>
              </a:solidFill>
            </a:endParaRPr>
          </a:p>
        </p:txBody>
      </p:sp>
      <p:pic>
        <p:nvPicPr>
          <p:cNvPr id="1026" name="Picture 2" descr="https://img-blog.csdn.net/20180323094839387?watermark/2/text/aHR0cHM6Ly9ibG9nLmNzZG4ubmV0L3lvbmd3b296emFuZw==/font/5a6L5L2T/fontsize/400/fill/I0JBQkFCMA==/dissolve/7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788" y="992888"/>
            <a:ext cx="2605042" cy="5162863"/>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组合 45"/>
          <p:cNvGrpSpPr/>
          <p:nvPr/>
        </p:nvGrpSpPr>
        <p:grpSpPr>
          <a:xfrm>
            <a:off x="4272962" y="1276140"/>
            <a:ext cx="6717256" cy="1017725"/>
            <a:chOff x="4820615" y="2287815"/>
            <a:chExt cx="6184875" cy="1017725"/>
          </a:xfrm>
        </p:grpSpPr>
        <p:sp>
          <p:nvSpPr>
            <p:cNvPr id="47" name="Freeform 6"/>
            <p:cNvSpPr/>
            <p:nvPr/>
          </p:nvSpPr>
          <p:spPr>
            <a:xfrm>
              <a:off x="5520358" y="2389587"/>
              <a:ext cx="5485132" cy="814180"/>
            </a:xfrm>
            <a:custGeom>
              <a:avLst/>
              <a:gdLst>
                <a:gd name="connsiteX0" fmla="*/ 0 w 7301111"/>
                <a:gd name="connsiteY0" fmla="*/ 0 h 1083733"/>
                <a:gd name="connsiteX1" fmla="*/ 7301111 w 7301111"/>
                <a:gd name="connsiteY1" fmla="*/ 0 h 1083733"/>
                <a:gd name="connsiteX2" fmla="*/ 7301111 w 7301111"/>
                <a:gd name="connsiteY2" fmla="*/ 1083733 h 1083733"/>
                <a:gd name="connsiteX3" fmla="*/ 0 w 7301111"/>
                <a:gd name="connsiteY3" fmla="*/ 1083733 h 1083733"/>
                <a:gd name="connsiteX4" fmla="*/ 0 w 7301111"/>
                <a:gd name="connsiteY4" fmla="*/ 0 h 1083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1111" h="1083733">
                  <a:moveTo>
                    <a:pt x="0" y="0"/>
                  </a:moveTo>
                  <a:lnTo>
                    <a:pt x="7301111" y="0"/>
                  </a:lnTo>
                  <a:lnTo>
                    <a:pt x="7301111" y="1083733"/>
                  </a:lnTo>
                  <a:lnTo>
                    <a:pt x="0" y="1083733"/>
                  </a:lnTo>
                  <a:lnTo>
                    <a:pt x="0" y="0"/>
                  </a:lnTo>
                  <a:close/>
                </a:path>
              </a:pathLst>
            </a:cu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chemeClr val="bg1"/>
                </a:solidFill>
                <a:latin typeface="+mn-ea"/>
                <a:sym typeface="Arial" panose="020B0604020202020204" pitchFamily="34" charset="0"/>
              </a:endParaRPr>
            </a:p>
          </p:txBody>
        </p:sp>
        <p:sp>
          <p:nvSpPr>
            <p:cNvPr id="48" name="Oval 7"/>
            <p:cNvSpPr/>
            <p:nvPr/>
          </p:nvSpPr>
          <p:spPr>
            <a:xfrm>
              <a:off x="4820615" y="2287815"/>
              <a:ext cx="1017725" cy="1017725"/>
            </a:xfrm>
            <a:prstGeom prst="ellipse">
              <a:avLst/>
            </a:prstGeom>
            <a:ln>
              <a:solidFill>
                <a:schemeClr val="accent2"/>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lgn="just">
                <a:lnSpc>
                  <a:spcPct val="120000"/>
                </a:lnSpc>
              </a:pPr>
              <a:endParaRPr lang="zh-CN" altLang="en-US" sz="948">
                <a:solidFill>
                  <a:schemeClr val="bg1"/>
                </a:solidFill>
                <a:latin typeface="+mn-ea"/>
                <a:cs typeface="+mn-ea"/>
                <a:sym typeface="Arial" panose="020B0604020202020204" pitchFamily="34" charset="0"/>
              </a:endParaRPr>
            </a:p>
          </p:txBody>
        </p:sp>
        <p:sp>
          <p:nvSpPr>
            <p:cNvPr id="49" name="TextBox 18"/>
            <p:cNvSpPr txBox="1"/>
            <p:nvPr/>
          </p:nvSpPr>
          <p:spPr>
            <a:xfrm>
              <a:off x="5087956" y="2509374"/>
              <a:ext cx="513282" cy="609398"/>
            </a:xfrm>
            <a:prstGeom prst="rect">
              <a:avLst/>
            </a:prstGeom>
            <a:noFill/>
          </p:spPr>
          <p:txBody>
            <a:bodyPr wrap="none" rtlCol="0">
              <a:spAutoFit/>
            </a:bodyPr>
            <a:lstStyle/>
            <a:p>
              <a:pPr algn="ctr">
                <a:lnSpc>
                  <a:spcPct val="120000"/>
                </a:lnSpc>
              </a:pPr>
              <a:r>
                <a:rPr lang="en-US" sz="2800" dirty="0">
                  <a:solidFill>
                    <a:schemeClr val="accent2"/>
                  </a:solidFill>
                  <a:latin typeface="+mj-lt"/>
                  <a:cs typeface="+mn-ea"/>
                  <a:sym typeface="Arial" panose="020B0604020202020204" pitchFamily="34" charset="0"/>
                </a:rPr>
                <a:t>01</a:t>
              </a:r>
              <a:endParaRPr lang="en-GB" sz="2800" dirty="0">
                <a:solidFill>
                  <a:schemeClr val="accent2"/>
                </a:solidFill>
                <a:latin typeface="+mj-lt"/>
                <a:cs typeface="+mn-ea"/>
                <a:sym typeface="Arial" panose="020B0604020202020204" pitchFamily="34" charset="0"/>
              </a:endParaRPr>
            </a:p>
          </p:txBody>
        </p:sp>
        <p:sp>
          <p:nvSpPr>
            <p:cNvPr id="50" name="Rectangle 25"/>
            <p:cNvSpPr/>
            <p:nvPr/>
          </p:nvSpPr>
          <p:spPr>
            <a:xfrm>
              <a:off x="5928595" y="2350614"/>
              <a:ext cx="4976270" cy="904863"/>
            </a:xfrm>
            <a:prstGeom prst="rect">
              <a:avLst/>
            </a:prstGeom>
          </p:spPr>
          <p:txBody>
            <a:bodyPr wrap="square">
              <a:spAutoFit/>
            </a:bodyPr>
            <a:lstStyle/>
            <a:p>
              <a:pPr algn="just">
                <a:lnSpc>
                  <a:spcPct val="120000"/>
                </a:lnSpc>
              </a:pPr>
              <a:r>
                <a:rPr lang="en-US" altLang="zh-CN" sz="1100" dirty="0" smtClean="0">
                  <a:solidFill>
                    <a:schemeClr val="bg1"/>
                  </a:solidFill>
                </a:rPr>
                <a:t>Fragment </a:t>
              </a:r>
              <a:r>
                <a:rPr lang="zh-CN" altLang="en-US" sz="1100" dirty="0">
                  <a:solidFill>
                    <a:schemeClr val="bg1"/>
                  </a:solidFill>
                </a:rPr>
                <a:t>生命周期按先后</a:t>
              </a:r>
              <a:r>
                <a:rPr lang="zh-CN" altLang="en-US" sz="1100" dirty="0" smtClean="0">
                  <a:solidFill>
                    <a:schemeClr val="bg1"/>
                  </a:solidFill>
                </a:rPr>
                <a:t>顺序：</a:t>
              </a:r>
              <a:endParaRPr lang="en-US" altLang="zh-CN" sz="1100" dirty="0" smtClean="0">
                <a:solidFill>
                  <a:schemeClr val="bg1"/>
                </a:solidFill>
              </a:endParaRPr>
            </a:p>
            <a:p>
              <a:pPr algn="just">
                <a:lnSpc>
                  <a:spcPct val="120000"/>
                </a:lnSpc>
              </a:pPr>
              <a:endParaRPr lang="en-US" altLang="zh-CN" sz="1100" dirty="0" smtClean="0">
                <a:solidFill>
                  <a:schemeClr val="bg1"/>
                </a:solidFill>
              </a:endParaRPr>
            </a:p>
            <a:p>
              <a:pPr algn="just">
                <a:lnSpc>
                  <a:spcPct val="120000"/>
                </a:lnSpc>
              </a:pPr>
              <a:r>
                <a:rPr lang="en-US" altLang="zh-CN" sz="1100" dirty="0" err="1">
                  <a:solidFill>
                    <a:schemeClr val="bg1"/>
                  </a:solidFill>
                </a:rPr>
                <a:t>onAttach</a:t>
              </a:r>
              <a:r>
                <a:rPr lang="en-US" altLang="zh-CN" sz="1100" dirty="0">
                  <a:solidFill>
                    <a:schemeClr val="bg1"/>
                  </a:solidFill>
                </a:rPr>
                <a:t> -&gt; </a:t>
              </a:r>
              <a:r>
                <a:rPr lang="en-US" altLang="zh-CN" sz="1100" dirty="0" err="1">
                  <a:solidFill>
                    <a:schemeClr val="bg1"/>
                  </a:solidFill>
                </a:rPr>
                <a:t>onCreate</a:t>
              </a:r>
              <a:r>
                <a:rPr lang="en-US" altLang="zh-CN" sz="1100" dirty="0">
                  <a:solidFill>
                    <a:schemeClr val="bg1"/>
                  </a:solidFill>
                </a:rPr>
                <a:t> -&gt; </a:t>
              </a:r>
              <a:r>
                <a:rPr lang="en-US" altLang="zh-CN" sz="1100" dirty="0" err="1">
                  <a:solidFill>
                    <a:schemeClr val="bg1"/>
                  </a:solidFill>
                </a:rPr>
                <a:t>onCreatedView</a:t>
              </a:r>
              <a:r>
                <a:rPr lang="en-US" altLang="zh-CN" sz="1100" dirty="0">
                  <a:solidFill>
                    <a:schemeClr val="bg1"/>
                  </a:solidFill>
                </a:rPr>
                <a:t> -&gt; </a:t>
              </a:r>
              <a:r>
                <a:rPr lang="en-US" altLang="zh-CN" sz="1100" dirty="0" err="1">
                  <a:solidFill>
                    <a:schemeClr val="bg1"/>
                  </a:solidFill>
                </a:rPr>
                <a:t>onActivityCreated</a:t>
              </a:r>
              <a:r>
                <a:rPr lang="en-US" altLang="zh-CN" sz="1100" dirty="0">
                  <a:solidFill>
                    <a:schemeClr val="bg1"/>
                  </a:solidFill>
                </a:rPr>
                <a:t> -&gt; </a:t>
              </a:r>
              <a:r>
                <a:rPr lang="en-US" altLang="zh-CN" sz="1100" dirty="0" err="1">
                  <a:solidFill>
                    <a:schemeClr val="bg1"/>
                  </a:solidFill>
                </a:rPr>
                <a:t>onStart</a:t>
              </a:r>
              <a:r>
                <a:rPr lang="en-US" altLang="zh-CN" sz="1100" dirty="0">
                  <a:solidFill>
                    <a:schemeClr val="bg1"/>
                  </a:solidFill>
                </a:rPr>
                <a:t> -&gt; </a:t>
              </a:r>
              <a:r>
                <a:rPr lang="en-US" altLang="zh-CN" sz="1100" dirty="0" err="1">
                  <a:solidFill>
                    <a:schemeClr val="bg1"/>
                  </a:solidFill>
                </a:rPr>
                <a:t>onResume</a:t>
              </a:r>
              <a:r>
                <a:rPr lang="en-US" altLang="zh-CN" sz="1100" dirty="0">
                  <a:solidFill>
                    <a:schemeClr val="bg1"/>
                  </a:solidFill>
                </a:rPr>
                <a:t> -&gt; </a:t>
              </a:r>
              <a:r>
                <a:rPr lang="en-US" altLang="zh-CN" sz="1100" dirty="0" err="1">
                  <a:solidFill>
                    <a:schemeClr val="bg1"/>
                  </a:solidFill>
                </a:rPr>
                <a:t>onPause</a:t>
              </a:r>
              <a:r>
                <a:rPr lang="en-US" altLang="zh-CN" sz="1100" dirty="0">
                  <a:solidFill>
                    <a:schemeClr val="bg1"/>
                  </a:solidFill>
                </a:rPr>
                <a:t> -&gt; </a:t>
              </a:r>
              <a:r>
                <a:rPr lang="en-US" altLang="zh-CN" sz="1100" dirty="0" err="1">
                  <a:solidFill>
                    <a:schemeClr val="bg1"/>
                  </a:solidFill>
                </a:rPr>
                <a:t>onStop</a:t>
              </a:r>
              <a:r>
                <a:rPr lang="en-US" altLang="zh-CN" sz="1100" dirty="0">
                  <a:solidFill>
                    <a:schemeClr val="bg1"/>
                  </a:solidFill>
                </a:rPr>
                <a:t> -&gt; </a:t>
              </a:r>
              <a:r>
                <a:rPr lang="en-US" altLang="zh-CN" sz="1100" dirty="0" err="1">
                  <a:solidFill>
                    <a:schemeClr val="bg1"/>
                  </a:solidFill>
                </a:rPr>
                <a:t>onDestroyView</a:t>
              </a:r>
              <a:r>
                <a:rPr lang="en-US" altLang="zh-CN" sz="1100" dirty="0">
                  <a:solidFill>
                    <a:schemeClr val="bg1"/>
                  </a:solidFill>
                </a:rPr>
                <a:t> -&gt; </a:t>
              </a:r>
              <a:r>
                <a:rPr lang="en-US" altLang="zh-CN" sz="1100" dirty="0" err="1">
                  <a:solidFill>
                    <a:schemeClr val="bg1"/>
                  </a:solidFill>
                </a:rPr>
                <a:t>onDestroy</a:t>
              </a:r>
              <a:r>
                <a:rPr lang="en-US" altLang="zh-CN" sz="1100" dirty="0">
                  <a:solidFill>
                    <a:schemeClr val="bg1"/>
                  </a:solidFill>
                </a:rPr>
                <a:t> -&gt; </a:t>
              </a:r>
              <a:r>
                <a:rPr lang="en-US" altLang="zh-CN" sz="1100" dirty="0" err="1">
                  <a:solidFill>
                    <a:schemeClr val="bg1"/>
                  </a:solidFill>
                </a:rPr>
                <a:t>onDetach</a:t>
              </a:r>
              <a:endParaRPr lang="en-GB" sz="1100" dirty="0">
                <a:solidFill>
                  <a:schemeClr val="bg1"/>
                </a:solidFill>
                <a:latin typeface="+mn-ea"/>
                <a:cs typeface="+mn-ea"/>
                <a:sym typeface="Arial" panose="020B0604020202020204" pitchFamily="34" charset="0"/>
              </a:endParaRPr>
            </a:p>
          </p:txBody>
        </p:sp>
      </p:grpSp>
      <p:grpSp>
        <p:nvGrpSpPr>
          <p:cNvPr id="51" name="组合 50"/>
          <p:cNvGrpSpPr/>
          <p:nvPr/>
        </p:nvGrpSpPr>
        <p:grpSpPr>
          <a:xfrm>
            <a:off x="4285386" y="2686163"/>
            <a:ext cx="6704831" cy="1017725"/>
            <a:chOff x="5240723" y="3504765"/>
            <a:chExt cx="5798342" cy="1017725"/>
          </a:xfrm>
        </p:grpSpPr>
        <p:sp>
          <p:nvSpPr>
            <p:cNvPr id="52" name="Freeform 8"/>
            <p:cNvSpPr/>
            <p:nvPr/>
          </p:nvSpPr>
          <p:spPr>
            <a:xfrm>
              <a:off x="5849887" y="3628124"/>
              <a:ext cx="5189178" cy="814180"/>
            </a:xfrm>
            <a:custGeom>
              <a:avLst/>
              <a:gdLst>
                <a:gd name="connsiteX0" fmla="*/ 0 w 6907174"/>
                <a:gd name="connsiteY0" fmla="*/ 0 h 1083733"/>
                <a:gd name="connsiteX1" fmla="*/ 6907174 w 6907174"/>
                <a:gd name="connsiteY1" fmla="*/ 0 h 1083733"/>
                <a:gd name="connsiteX2" fmla="*/ 6907174 w 6907174"/>
                <a:gd name="connsiteY2" fmla="*/ 1083733 h 1083733"/>
                <a:gd name="connsiteX3" fmla="*/ 0 w 6907174"/>
                <a:gd name="connsiteY3" fmla="*/ 1083733 h 1083733"/>
                <a:gd name="connsiteX4" fmla="*/ 0 w 6907174"/>
                <a:gd name="connsiteY4" fmla="*/ 0 h 1083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174" h="1083733">
                  <a:moveTo>
                    <a:pt x="0" y="0"/>
                  </a:moveTo>
                  <a:lnTo>
                    <a:pt x="6907174" y="0"/>
                  </a:lnTo>
                  <a:lnTo>
                    <a:pt x="6907174" y="1083733"/>
                  </a:lnTo>
                  <a:lnTo>
                    <a:pt x="0" y="1083733"/>
                  </a:lnTo>
                  <a:lnTo>
                    <a:pt x="0" y="0"/>
                  </a:lnTo>
                  <a:close/>
                </a:path>
              </a:pathLst>
            </a:cu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chemeClr val="bg1"/>
                </a:solidFill>
                <a:latin typeface="+mn-ea"/>
                <a:sym typeface="Arial" panose="020B0604020202020204" pitchFamily="34" charset="0"/>
              </a:endParaRPr>
            </a:p>
          </p:txBody>
        </p:sp>
        <p:sp>
          <p:nvSpPr>
            <p:cNvPr id="53" name="Oval 9"/>
            <p:cNvSpPr/>
            <p:nvPr/>
          </p:nvSpPr>
          <p:spPr>
            <a:xfrm>
              <a:off x="5240723" y="3504765"/>
              <a:ext cx="957226" cy="1017725"/>
            </a:xfrm>
            <a:prstGeom prst="ellipse">
              <a:avLst/>
            </a:prstGeom>
            <a:ln>
              <a:solidFill>
                <a:schemeClr val="accent1"/>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lgn="just">
                <a:lnSpc>
                  <a:spcPct val="120000"/>
                </a:lnSpc>
              </a:pPr>
              <a:endParaRPr lang="zh-CN" altLang="en-US" sz="948">
                <a:solidFill>
                  <a:schemeClr val="bg1"/>
                </a:solidFill>
                <a:latin typeface="+mn-ea"/>
                <a:cs typeface="+mn-ea"/>
                <a:sym typeface="Arial" panose="020B0604020202020204" pitchFamily="34" charset="0"/>
              </a:endParaRPr>
            </a:p>
          </p:txBody>
        </p:sp>
        <p:sp>
          <p:nvSpPr>
            <p:cNvPr id="54" name="TextBox 19"/>
            <p:cNvSpPr txBox="1"/>
            <p:nvPr/>
          </p:nvSpPr>
          <p:spPr>
            <a:xfrm>
              <a:off x="5441054" y="3736307"/>
              <a:ext cx="556563" cy="554639"/>
            </a:xfrm>
            <a:prstGeom prst="rect">
              <a:avLst/>
            </a:prstGeom>
            <a:noFill/>
          </p:spPr>
          <p:txBody>
            <a:bodyPr wrap="none" rtlCol="0">
              <a:spAutoFit/>
            </a:bodyPr>
            <a:lstStyle/>
            <a:p>
              <a:pPr algn="ctr">
                <a:lnSpc>
                  <a:spcPct val="120000"/>
                </a:lnSpc>
              </a:pPr>
              <a:r>
                <a:rPr lang="en-US" sz="2800" dirty="0">
                  <a:solidFill>
                    <a:schemeClr val="accent1"/>
                  </a:solidFill>
                  <a:latin typeface="+mj-lt"/>
                  <a:cs typeface="+mn-ea"/>
                  <a:sym typeface="Arial" panose="020B0604020202020204" pitchFamily="34" charset="0"/>
                </a:rPr>
                <a:t>02</a:t>
              </a:r>
              <a:endParaRPr lang="en-GB" sz="2800" dirty="0">
                <a:solidFill>
                  <a:schemeClr val="accent1"/>
                </a:solidFill>
                <a:latin typeface="+mj-lt"/>
                <a:cs typeface="+mn-ea"/>
                <a:sym typeface="Arial" panose="020B0604020202020204" pitchFamily="34" charset="0"/>
              </a:endParaRPr>
            </a:p>
          </p:txBody>
        </p:sp>
        <p:sp>
          <p:nvSpPr>
            <p:cNvPr id="55" name="Rectangle 26"/>
            <p:cNvSpPr/>
            <p:nvPr/>
          </p:nvSpPr>
          <p:spPr>
            <a:xfrm>
              <a:off x="6318272" y="3589696"/>
              <a:ext cx="4120323" cy="904863"/>
            </a:xfrm>
            <a:prstGeom prst="rect">
              <a:avLst/>
            </a:prstGeom>
          </p:spPr>
          <p:txBody>
            <a:bodyPr wrap="square">
              <a:spAutoFit/>
            </a:bodyPr>
            <a:lstStyle/>
            <a:p>
              <a:pPr algn="just">
                <a:lnSpc>
                  <a:spcPct val="120000"/>
                </a:lnSpc>
              </a:pPr>
              <a:r>
                <a:rPr lang="en-US" altLang="zh-CN" sz="1100" dirty="0" err="1">
                  <a:solidFill>
                    <a:schemeClr val="bg1"/>
                  </a:solidFill>
                </a:rPr>
                <a:t>ViewPager</a:t>
              </a:r>
              <a:r>
                <a:rPr lang="en-US" altLang="zh-CN" sz="1100" dirty="0">
                  <a:solidFill>
                    <a:schemeClr val="bg1"/>
                  </a:solidFill>
                </a:rPr>
                <a:t> + Fragment </a:t>
              </a:r>
              <a:r>
                <a:rPr lang="zh-CN" altLang="en-US" sz="1100" dirty="0">
                  <a:solidFill>
                    <a:schemeClr val="bg1"/>
                  </a:solidFill>
                </a:rPr>
                <a:t>的实现我们需要关注的几个生命周期</a:t>
              </a:r>
              <a:r>
                <a:rPr lang="zh-CN" altLang="en-US" sz="1100" dirty="0" smtClean="0">
                  <a:solidFill>
                    <a:schemeClr val="bg1"/>
                  </a:solidFill>
                </a:rPr>
                <a:t>有：</a:t>
              </a:r>
              <a:endParaRPr lang="en-US" altLang="zh-CN" sz="1100" dirty="0" smtClean="0">
                <a:solidFill>
                  <a:schemeClr val="bg1"/>
                </a:solidFill>
              </a:endParaRPr>
            </a:p>
            <a:p>
              <a:pPr algn="just">
                <a:lnSpc>
                  <a:spcPct val="120000"/>
                </a:lnSpc>
              </a:pPr>
              <a:endParaRPr lang="en-US" altLang="zh-CN" sz="1100" dirty="0" smtClean="0">
                <a:solidFill>
                  <a:schemeClr val="bg1"/>
                </a:solidFill>
              </a:endParaRPr>
            </a:p>
            <a:p>
              <a:pPr algn="just">
                <a:lnSpc>
                  <a:spcPct val="120000"/>
                </a:lnSpc>
              </a:pPr>
              <a:r>
                <a:rPr lang="en-US" altLang="zh-CN" sz="1100" dirty="0" err="1">
                  <a:solidFill>
                    <a:schemeClr val="bg1"/>
                  </a:solidFill>
                </a:rPr>
                <a:t>onCreatedView</a:t>
              </a:r>
              <a:r>
                <a:rPr lang="en-US" altLang="zh-CN" sz="1100" dirty="0">
                  <a:solidFill>
                    <a:schemeClr val="bg1"/>
                  </a:solidFill>
                </a:rPr>
                <a:t> + </a:t>
              </a:r>
              <a:r>
                <a:rPr lang="en-US" altLang="zh-CN" sz="1100" dirty="0" err="1">
                  <a:solidFill>
                    <a:schemeClr val="bg1"/>
                  </a:solidFill>
                </a:rPr>
                <a:t>onActivityCreated</a:t>
              </a:r>
              <a:r>
                <a:rPr lang="en-US" altLang="zh-CN" sz="1100" dirty="0">
                  <a:solidFill>
                    <a:schemeClr val="bg1"/>
                  </a:solidFill>
                </a:rPr>
                <a:t> + </a:t>
              </a:r>
              <a:r>
                <a:rPr lang="en-US" altLang="zh-CN" sz="1100" dirty="0" err="1">
                  <a:solidFill>
                    <a:schemeClr val="bg1"/>
                  </a:solidFill>
                </a:rPr>
                <a:t>onResume</a:t>
              </a:r>
              <a:r>
                <a:rPr lang="en-US" altLang="zh-CN" sz="1100" dirty="0">
                  <a:solidFill>
                    <a:schemeClr val="bg1"/>
                  </a:solidFill>
                </a:rPr>
                <a:t> + </a:t>
              </a:r>
              <a:r>
                <a:rPr lang="en-US" altLang="zh-CN" sz="1100" dirty="0" err="1">
                  <a:solidFill>
                    <a:schemeClr val="bg1"/>
                  </a:solidFill>
                </a:rPr>
                <a:t>onPause</a:t>
              </a:r>
              <a:r>
                <a:rPr lang="en-US" altLang="zh-CN" sz="1100" dirty="0">
                  <a:solidFill>
                    <a:schemeClr val="bg1"/>
                  </a:solidFill>
                </a:rPr>
                <a:t> + </a:t>
              </a:r>
              <a:r>
                <a:rPr lang="en-US" altLang="zh-CN" sz="1100" dirty="0" err="1">
                  <a:solidFill>
                    <a:schemeClr val="bg1"/>
                  </a:solidFill>
                </a:rPr>
                <a:t>onDestroyView</a:t>
              </a:r>
              <a:endParaRPr lang="en-GB" sz="1100" dirty="0">
                <a:solidFill>
                  <a:schemeClr val="bg1"/>
                </a:solidFill>
                <a:latin typeface="+mn-ea"/>
                <a:cs typeface="+mn-ea"/>
                <a:sym typeface="Arial" panose="020B0604020202020204" pitchFamily="34" charset="0"/>
              </a:endParaRPr>
            </a:p>
          </p:txBody>
        </p:sp>
      </p:grpSp>
      <p:grpSp>
        <p:nvGrpSpPr>
          <p:cNvPr id="56" name="组合 55"/>
          <p:cNvGrpSpPr/>
          <p:nvPr/>
        </p:nvGrpSpPr>
        <p:grpSpPr>
          <a:xfrm>
            <a:off x="4285386" y="4321053"/>
            <a:ext cx="6704831" cy="1017725"/>
            <a:chOff x="5011495" y="4730355"/>
            <a:chExt cx="5993995" cy="1017725"/>
          </a:xfrm>
        </p:grpSpPr>
        <p:sp>
          <p:nvSpPr>
            <p:cNvPr id="57" name="Freeform 10"/>
            <p:cNvSpPr/>
            <p:nvPr/>
          </p:nvSpPr>
          <p:spPr>
            <a:xfrm>
              <a:off x="5520358" y="4832127"/>
              <a:ext cx="5485132" cy="814180"/>
            </a:xfrm>
            <a:custGeom>
              <a:avLst/>
              <a:gdLst>
                <a:gd name="connsiteX0" fmla="*/ 0 w 7301111"/>
                <a:gd name="connsiteY0" fmla="*/ 0 h 1083733"/>
                <a:gd name="connsiteX1" fmla="*/ 7301111 w 7301111"/>
                <a:gd name="connsiteY1" fmla="*/ 0 h 1083733"/>
                <a:gd name="connsiteX2" fmla="*/ 7301111 w 7301111"/>
                <a:gd name="connsiteY2" fmla="*/ 1083733 h 1083733"/>
                <a:gd name="connsiteX3" fmla="*/ 0 w 7301111"/>
                <a:gd name="connsiteY3" fmla="*/ 1083733 h 1083733"/>
                <a:gd name="connsiteX4" fmla="*/ 0 w 7301111"/>
                <a:gd name="connsiteY4" fmla="*/ 0 h 1083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1111" h="1083733">
                  <a:moveTo>
                    <a:pt x="0" y="0"/>
                  </a:moveTo>
                  <a:lnTo>
                    <a:pt x="7301111" y="0"/>
                  </a:lnTo>
                  <a:lnTo>
                    <a:pt x="7301111" y="1083733"/>
                  </a:lnTo>
                  <a:lnTo>
                    <a:pt x="0" y="1083733"/>
                  </a:lnTo>
                  <a:lnTo>
                    <a:pt x="0" y="0"/>
                  </a:lnTo>
                  <a:close/>
                </a:path>
              </a:pathLst>
            </a:custGeom>
            <a:solidFill>
              <a:schemeClr val="accent3"/>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dirty="0">
                <a:solidFill>
                  <a:schemeClr val="bg1"/>
                </a:solidFill>
                <a:latin typeface="+mn-ea"/>
                <a:sym typeface="Arial" panose="020B0604020202020204" pitchFamily="34" charset="0"/>
              </a:endParaRPr>
            </a:p>
          </p:txBody>
        </p:sp>
        <p:sp>
          <p:nvSpPr>
            <p:cNvPr id="58" name="Oval 11"/>
            <p:cNvSpPr/>
            <p:nvPr/>
          </p:nvSpPr>
          <p:spPr>
            <a:xfrm>
              <a:off x="5011495" y="4730355"/>
              <a:ext cx="1017725" cy="1017725"/>
            </a:xfrm>
            <a:prstGeom prst="ellipse">
              <a:avLst/>
            </a:prstGeom>
            <a:ln>
              <a:solidFill>
                <a:schemeClr val="accent3"/>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lgn="just">
                <a:lnSpc>
                  <a:spcPct val="120000"/>
                </a:lnSpc>
              </a:pPr>
              <a:endParaRPr lang="zh-CN" altLang="en-US" sz="948" dirty="0">
                <a:solidFill>
                  <a:schemeClr val="bg1"/>
                </a:solidFill>
                <a:latin typeface="+mn-ea"/>
                <a:cs typeface="+mn-ea"/>
                <a:sym typeface="Arial" panose="020B0604020202020204" pitchFamily="34" charset="0"/>
              </a:endParaRPr>
            </a:p>
          </p:txBody>
        </p:sp>
        <p:sp>
          <p:nvSpPr>
            <p:cNvPr id="59" name="TextBox 20"/>
            <p:cNvSpPr txBox="1"/>
            <p:nvPr/>
          </p:nvSpPr>
          <p:spPr>
            <a:xfrm>
              <a:off x="5235540" y="4953398"/>
              <a:ext cx="567783" cy="609398"/>
            </a:xfrm>
            <a:prstGeom prst="rect">
              <a:avLst/>
            </a:prstGeom>
            <a:noFill/>
          </p:spPr>
          <p:txBody>
            <a:bodyPr wrap="none" rtlCol="0">
              <a:spAutoFit/>
            </a:bodyPr>
            <a:lstStyle/>
            <a:p>
              <a:pPr algn="ctr">
                <a:lnSpc>
                  <a:spcPct val="120000"/>
                </a:lnSpc>
              </a:pPr>
              <a:r>
                <a:rPr lang="en-US" sz="2800" dirty="0">
                  <a:solidFill>
                    <a:schemeClr val="accent3"/>
                  </a:solidFill>
                  <a:latin typeface="+mj-lt"/>
                  <a:cs typeface="+mn-ea"/>
                  <a:sym typeface="Arial" panose="020B0604020202020204" pitchFamily="34" charset="0"/>
                </a:rPr>
                <a:t>03</a:t>
              </a:r>
              <a:endParaRPr lang="en-GB" sz="2800" dirty="0">
                <a:solidFill>
                  <a:schemeClr val="accent3"/>
                </a:solidFill>
                <a:latin typeface="+mj-lt"/>
                <a:cs typeface="+mn-ea"/>
                <a:sym typeface="Arial" panose="020B0604020202020204" pitchFamily="34" charset="0"/>
              </a:endParaRPr>
            </a:p>
          </p:txBody>
        </p:sp>
        <p:sp>
          <p:nvSpPr>
            <p:cNvPr id="60" name="Rectangle 27"/>
            <p:cNvSpPr/>
            <p:nvPr/>
          </p:nvSpPr>
          <p:spPr>
            <a:xfrm>
              <a:off x="6125404" y="4884382"/>
              <a:ext cx="3988237" cy="701731"/>
            </a:xfrm>
            <a:prstGeom prst="rect">
              <a:avLst/>
            </a:prstGeom>
          </p:spPr>
          <p:txBody>
            <a:bodyPr wrap="square">
              <a:spAutoFit/>
            </a:bodyPr>
            <a:lstStyle/>
            <a:p>
              <a:pPr algn="just">
                <a:lnSpc>
                  <a:spcPct val="120000"/>
                </a:lnSpc>
              </a:pPr>
              <a:r>
                <a:rPr lang="zh-CN" altLang="en-US" sz="1100" dirty="0">
                  <a:solidFill>
                    <a:schemeClr val="bg1"/>
                  </a:solidFill>
                </a:rPr>
                <a:t>非生命周期函数</a:t>
              </a:r>
              <a:r>
                <a:rPr lang="zh-CN" altLang="en-US" sz="1100" dirty="0" smtClean="0">
                  <a:solidFill>
                    <a:schemeClr val="bg1"/>
                  </a:solidFill>
                </a:rPr>
                <a:t>：</a:t>
              </a:r>
              <a:endParaRPr lang="en-US" altLang="zh-CN" sz="1100" dirty="0" smtClean="0">
                <a:solidFill>
                  <a:schemeClr val="bg1"/>
                </a:solidFill>
              </a:endParaRPr>
            </a:p>
            <a:p>
              <a:pPr algn="just">
                <a:lnSpc>
                  <a:spcPct val="120000"/>
                </a:lnSpc>
              </a:pPr>
              <a:endParaRPr lang="en-US" altLang="zh-CN" sz="1100" dirty="0" smtClean="0">
                <a:solidFill>
                  <a:schemeClr val="bg1"/>
                </a:solidFill>
              </a:endParaRPr>
            </a:p>
            <a:p>
              <a:pPr algn="just">
                <a:lnSpc>
                  <a:spcPct val="120000"/>
                </a:lnSpc>
              </a:pPr>
              <a:r>
                <a:rPr lang="en-US" altLang="zh-CN" sz="1100" dirty="0" err="1">
                  <a:solidFill>
                    <a:schemeClr val="bg1"/>
                  </a:solidFill>
                </a:rPr>
                <a:t>setUserVisibleHint</a:t>
              </a:r>
              <a:r>
                <a:rPr lang="en-US" altLang="zh-CN" sz="1100" dirty="0">
                  <a:solidFill>
                    <a:schemeClr val="bg1"/>
                  </a:solidFill>
                </a:rPr>
                <a:t> + </a:t>
              </a:r>
              <a:r>
                <a:rPr lang="en-US" altLang="zh-CN" sz="1100" dirty="0" err="1">
                  <a:solidFill>
                    <a:schemeClr val="bg1"/>
                  </a:solidFill>
                </a:rPr>
                <a:t>onHiddenChanged</a:t>
              </a:r>
              <a:endParaRPr lang="en-GB" sz="1100" dirty="0">
                <a:solidFill>
                  <a:schemeClr val="bg1"/>
                </a:solidFill>
                <a:latin typeface="+mn-ea"/>
                <a:cs typeface="+mn-ea"/>
                <a:sym typeface="Arial" panose="020B0604020202020204" pitchFamily="34" charset="0"/>
              </a:endParaRPr>
            </a:p>
          </p:txBody>
        </p:sp>
      </p:grpSp>
    </p:spTree>
    <p:extLst>
      <p:ext uri="{BB962C8B-B14F-4D97-AF65-F5344CB8AC3E}">
        <p14:creationId xmlns:p14="http://schemas.microsoft.com/office/powerpoint/2010/main" val="3190569727"/>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14:presetBounceEnd="28000">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14:bounceEnd="28000">
                                          <p:cBhvr additive="base">
                                            <p:cTn id="7" dur="500" fill="hold"/>
                                            <p:tgtEl>
                                              <p:spTgt spid="46"/>
                                            </p:tgtEl>
                                            <p:attrNameLst>
                                              <p:attrName>ppt_x</p:attrName>
                                            </p:attrNameLst>
                                          </p:cBhvr>
                                          <p:tavLst>
                                            <p:tav tm="0">
                                              <p:val>
                                                <p:strVal val="1+#ppt_w/2"/>
                                              </p:val>
                                            </p:tav>
                                            <p:tav tm="100000">
                                              <p:val>
                                                <p:strVal val="#ppt_x"/>
                                              </p:val>
                                            </p:tav>
                                          </p:tavLst>
                                        </p:anim>
                                        <p:anim calcmode="lin" valueType="num" p14:bounceEnd="28000">
                                          <p:cBhvr additive="base">
                                            <p:cTn id="8" dur="500" fill="hold"/>
                                            <p:tgtEl>
                                              <p:spTgt spid="4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28000">
                                      <p:stCondLst>
                                        <p:cond delay="250"/>
                                      </p:stCondLst>
                                      <p:childTnLst>
                                        <p:set>
                                          <p:cBhvr>
                                            <p:cTn id="10" dur="1" fill="hold">
                                              <p:stCondLst>
                                                <p:cond delay="0"/>
                                              </p:stCondLst>
                                            </p:cTn>
                                            <p:tgtEl>
                                              <p:spTgt spid="51"/>
                                            </p:tgtEl>
                                            <p:attrNameLst>
                                              <p:attrName>style.visibility</p:attrName>
                                            </p:attrNameLst>
                                          </p:cBhvr>
                                          <p:to>
                                            <p:strVal val="visible"/>
                                          </p:to>
                                        </p:set>
                                        <p:anim calcmode="lin" valueType="num" p14:bounceEnd="28000">
                                          <p:cBhvr additive="base">
                                            <p:cTn id="11" dur="500" fill="hold"/>
                                            <p:tgtEl>
                                              <p:spTgt spid="51"/>
                                            </p:tgtEl>
                                            <p:attrNameLst>
                                              <p:attrName>ppt_x</p:attrName>
                                            </p:attrNameLst>
                                          </p:cBhvr>
                                          <p:tavLst>
                                            <p:tav tm="0">
                                              <p:val>
                                                <p:strVal val="1+#ppt_w/2"/>
                                              </p:val>
                                            </p:tav>
                                            <p:tav tm="100000">
                                              <p:val>
                                                <p:strVal val="#ppt_x"/>
                                              </p:val>
                                            </p:tav>
                                          </p:tavLst>
                                        </p:anim>
                                        <p:anim calcmode="lin" valueType="num" p14:bounceEnd="28000">
                                          <p:cBhvr additive="base">
                                            <p:cTn id="12" dur="500" fill="hold"/>
                                            <p:tgtEl>
                                              <p:spTgt spid="5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28000">
                                      <p:stCondLst>
                                        <p:cond delay="500"/>
                                      </p:stCondLst>
                                      <p:childTnLst>
                                        <p:set>
                                          <p:cBhvr>
                                            <p:cTn id="14" dur="1" fill="hold">
                                              <p:stCondLst>
                                                <p:cond delay="0"/>
                                              </p:stCondLst>
                                            </p:cTn>
                                            <p:tgtEl>
                                              <p:spTgt spid="56"/>
                                            </p:tgtEl>
                                            <p:attrNameLst>
                                              <p:attrName>style.visibility</p:attrName>
                                            </p:attrNameLst>
                                          </p:cBhvr>
                                          <p:to>
                                            <p:strVal val="visible"/>
                                          </p:to>
                                        </p:set>
                                        <p:anim calcmode="lin" valueType="num" p14:bounceEnd="28000">
                                          <p:cBhvr additive="base">
                                            <p:cTn id="15" dur="500" fill="hold"/>
                                            <p:tgtEl>
                                              <p:spTgt spid="56"/>
                                            </p:tgtEl>
                                            <p:attrNameLst>
                                              <p:attrName>ppt_x</p:attrName>
                                            </p:attrNameLst>
                                          </p:cBhvr>
                                          <p:tavLst>
                                            <p:tav tm="0">
                                              <p:val>
                                                <p:strVal val="1+#ppt_w/2"/>
                                              </p:val>
                                            </p:tav>
                                            <p:tav tm="100000">
                                              <p:val>
                                                <p:strVal val="#ppt_x"/>
                                              </p:val>
                                            </p:tav>
                                          </p:tavLst>
                                        </p:anim>
                                        <p:anim calcmode="lin" valueType="num" p14:bounceEnd="28000">
                                          <p:cBhvr additive="base">
                                            <p:cTn id="16" dur="500" fill="hold"/>
                                            <p:tgtEl>
                                              <p:spTgt spid="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1+#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51"/>
                                            </p:tgtEl>
                                            <p:attrNameLst>
                                              <p:attrName>style.visibility</p:attrName>
                                            </p:attrNameLst>
                                          </p:cBhvr>
                                          <p:to>
                                            <p:strVal val="visible"/>
                                          </p:to>
                                        </p:set>
                                        <p:anim calcmode="lin" valueType="num">
                                          <p:cBhvr additive="base">
                                            <p:cTn id="11" dur="500" fill="hold"/>
                                            <p:tgtEl>
                                              <p:spTgt spid="51"/>
                                            </p:tgtEl>
                                            <p:attrNameLst>
                                              <p:attrName>ppt_x</p:attrName>
                                            </p:attrNameLst>
                                          </p:cBhvr>
                                          <p:tavLst>
                                            <p:tav tm="0">
                                              <p:val>
                                                <p:strVal val="1+#ppt_w/2"/>
                                              </p:val>
                                            </p:tav>
                                            <p:tav tm="100000">
                                              <p:val>
                                                <p:strVal val="#ppt_x"/>
                                              </p:val>
                                            </p:tav>
                                          </p:tavLst>
                                        </p:anim>
                                        <p:anim calcmode="lin" valueType="num">
                                          <p:cBhvr additive="base">
                                            <p:cTn id="12" dur="500" fill="hold"/>
                                            <p:tgtEl>
                                              <p:spTgt spid="5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500"/>
                                      </p:stCondLst>
                                      <p:childTnLst>
                                        <p:set>
                                          <p:cBhvr>
                                            <p:cTn id="14" dur="1" fill="hold">
                                              <p:stCondLst>
                                                <p:cond delay="0"/>
                                              </p:stCondLst>
                                            </p:cTn>
                                            <p:tgtEl>
                                              <p:spTgt spid="56"/>
                                            </p:tgtEl>
                                            <p:attrNameLst>
                                              <p:attrName>style.visibility</p:attrName>
                                            </p:attrNameLst>
                                          </p:cBhvr>
                                          <p:to>
                                            <p:strVal val="visible"/>
                                          </p:to>
                                        </p:set>
                                        <p:anim calcmode="lin" valueType="num">
                                          <p:cBhvr additive="base">
                                            <p:cTn id="15" dur="500" fill="hold"/>
                                            <p:tgtEl>
                                              <p:spTgt spid="56"/>
                                            </p:tgtEl>
                                            <p:attrNameLst>
                                              <p:attrName>ppt_x</p:attrName>
                                            </p:attrNameLst>
                                          </p:cBhvr>
                                          <p:tavLst>
                                            <p:tav tm="0">
                                              <p:val>
                                                <p:strVal val="1+#ppt_w/2"/>
                                              </p:val>
                                            </p:tav>
                                            <p:tav tm="100000">
                                              <p:val>
                                                <p:strVal val="#ppt_x"/>
                                              </p:val>
                                            </p:tav>
                                          </p:tavLst>
                                        </p:anim>
                                        <p:anim calcmode="lin" valueType="num">
                                          <p:cBhvr additive="base">
                                            <p:cTn id="16" dur="500" fill="hold"/>
                                            <p:tgtEl>
                                              <p:spTgt spid="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43"/>
          <p:cNvSpPr txBox="1"/>
          <p:nvPr/>
        </p:nvSpPr>
        <p:spPr>
          <a:xfrm>
            <a:off x="876804" y="339634"/>
            <a:ext cx="1415772" cy="461665"/>
          </a:xfrm>
          <a:prstGeom prst="rect">
            <a:avLst/>
          </a:prstGeom>
          <a:noFill/>
        </p:spPr>
        <p:txBody>
          <a:bodyPr wrap="none" rtlCol="0">
            <a:spAutoFit/>
          </a:bodyPr>
          <a:lstStyle/>
          <a:p>
            <a:r>
              <a:rPr lang="zh-CN" altLang="en-US" sz="2400" dirty="0" smtClean="0">
                <a:solidFill>
                  <a:schemeClr val="accent3"/>
                </a:solidFill>
              </a:rPr>
              <a:t>策略总结</a:t>
            </a:r>
            <a:endParaRPr lang="zh-CN" altLang="en-US" sz="2400" dirty="0">
              <a:solidFill>
                <a:schemeClr val="accent3"/>
              </a:solidFill>
            </a:endParaRPr>
          </a:p>
        </p:txBody>
      </p:sp>
      <p:pic>
        <p:nvPicPr>
          <p:cNvPr id="2050" name="Picture 2" descr="https://camo.githubusercontent.com/261cb70e994527e50fdffb0f22c77fa3a10e6382/68747470733a2f2f7773342e73696e61696d672e636e2f6c617267652f303036744e6337396c793166716c756370387437656a3331616d3076793074652e6a7067"/>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686882" y="139448"/>
            <a:ext cx="9182900" cy="6293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83778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43"/>
          <p:cNvSpPr txBox="1"/>
          <p:nvPr/>
        </p:nvSpPr>
        <p:spPr>
          <a:xfrm>
            <a:off x="876804" y="339634"/>
            <a:ext cx="2646878" cy="461665"/>
          </a:xfrm>
          <a:prstGeom prst="rect">
            <a:avLst/>
          </a:prstGeom>
          <a:noFill/>
        </p:spPr>
        <p:txBody>
          <a:bodyPr wrap="none" rtlCol="0">
            <a:spAutoFit/>
          </a:bodyPr>
          <a:lstStyle/>
          <a:p>
            <a:r>
              <a:rPr lang="zh-CN" altLang="en-US" sz="2400" dirty="0" smtClean="0">
                <a:solidFill>
                  <a:schemeClr val="accent3"/>
                </a:solidFill>
              </a:rPr>
              <a:t>常规懒加载的缺点</a:t>
            </a:r>
            <a:endParaRPr lang="zh-CN" altLang="en-US" sz="2400" dirty="0">
              <a:solidFill>
                <a:schemeClr val="accent3"/>
              </a:solidFill>
            </a:endParaRPr>
          </a:p>
        </p:txBody>
      </p:sp>
      <p:pic>
        <p:nvPicPr>
          <p:cNvPr id="46" name="图片 45"/>
          <p:cNvPicPr>
            <a:picLocks noChangeAspect="1"/>
          </p:cNvPicPr>
          <p:nvPr/>
        </p:nvPicPr>
        <p:blipFill>
          <a:blip r:embed="rId2"/>
          <a:stretch>
            <a:fillRect/>
          </a:stretch>
        </p:blipFill>
        <p:spPr>
          <a:xfrm>
            <a:off x="151650" y="1374562"/>
            <a:ext cx="5409524" cy="3847619"/>
          </a:xfrm>
          <a:prstGeom prst="rect">
            <a:avLst/>
          </a:prstGeom>
        </p:spPr>
      </p:pic>
      <p:pic>
        <p:nvPicPr>
          <p:cNvPr id="3074" name="Picture 2" descr="https://camo.githubusercontent.com/d27dc71f3b5658788d7699810b15c3e53d5118b5/68747470733a2f2f7773312e73696e61696d672e636e2f6c617267652f303036744e6337396c793166716c7639706f70376f6a33306330306c637439762e6a706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1174" y="1119054"/>
            <a:ext cx="2848519" cy="5064033"/>
          </a:xfrm>
          <a:prstGeom prst="rect">
            <a:avLst/>
          </a:prstGeom>
          <a:noFill/>
          <a:extLst>
            <a:ext uri="{909E8E84-426E-40DD-AFC4-6F175D3DCCD1}">
              <a14:hiddenFill xmlns:a14="http://schemas.microsoft.com/office/drawing/2010/main">
                <a:solidFill>
                  <a:srgbClr val="FFFFFF"/>
                </a:solidFill>
              </a14:hiddenFill>
            </a:ext>
          </a:extLst>
        </p:spPr>
      </p:pic>
      <p:sp>
        <p:nvSpPr>
          <p:cNvPr id="49" name="矩形 48"/>
          <p:cNvSpPr/>
          <p:nvPr/>
        </p:nvSpPr>
        <p:spPr>
          <a:xfrm>
            <a:off x="8531613" y="1268667"/>
            <a:ext cx="3538467" cy="1052596"/>
          </a:xfrm>
          <a:prstGeom prst="rect">
            <a:avLst/>
          </a:prstGeom>
        </p:spPr>
        <p:txBody>
          <a:bodyPr wrap="square">
            <a:spAutoFit/>
          </a:bodyPr>
          <a:lstStyle/>
          <a:p>
            <a:pPr>
              <a:lnSpc>
                <a:spcPct val="130000"/>
              </a:lnSpc>
            </a:pPr>
            <a:r>
              <a:rPr lang="zh-CN" altLang="en-US" sz="1600" dirty="0" smtClean="0">
                <a:solidFill>
                  <a:schemeClr val="accent3"/>
                </a:solidFill>
                <a:latin typeface="+mn-ea"/>
              </a:rPr>
              <a:t>面对第二个</a:t>
            </a:r>
            <a:r>
              <a:rPr lang="en-US" altLang="zh-CN" sz="1600" dirty="0" smtClean="0">
                <a:solidFill>
                  <a:schemeClr val="accent3"/>
                </a:solidFill>
                <a:latin typeface="+mn-ea"/>
              </a:rPr>
              <a:t>tab</a:t>
            </a:r>
            <a:r>
              <a:rPr lang="zh-CN" altLang="en-US" sz="1600" dirty="0" smtClean="0">
                <a:solidFill>
                  <a:schemeClr val="accent3"/>
                </a:solidFill>
                <a:latin typeface="+mn-ea"/>
              </a:rPr>
              <a:t>里面有</a:t>
            </a:r>
            <a:r>
              <a:rPr lang="en-US" altLang="zh-CN" sz="1600" dirty="0" err="1" smtClean="0">
                <a:solidFill>
                  <a:schemeClr val="accent3"/>
                </a:solidFill>
                <a:latin typeface="+mn-ea"/>
              </a:rPr>
              <a:t>ViewPager</a:t>
            </a:r>
            <a:endParaRPr lang="en-US" altLang="zh-CN" sz="1600" dirty="0" smtClean="0">
              <a:solidFill>
                <a:schemeClr val="accent3"/>
              </a:solidFill>
              <a:latin typeface="+mn-ea"/>
            </a:endParaRPr>
          </a:p>
          <a:p>
            <a:pPr>
              <a:lnSpc>
                <a:spcPct val="130000"/>
              </a:lnSpc>
            </a:pPr>
            <a:r>
              <a:rPr lang="zh-CN" altLang="en-US" sz="1600" dirty="0" smtClean="0">
                <a:solidFill>
                  <a:schemeClr val="accent3"/>
                </a:solidFill>
                <a:latin typeface="+mn-ea"/>
              </a:rPr>
              <a:t>此时场景就是：</a:t>
            </a:r>
            <a:r>
              <a:rPr lang="en-US" altLang="zh-CN" sz="1600" dirty="0" err="1" smtClean="0">
                <a:solidFill>
                  <a:schemeClr val="accent3"/>
                </a:solidFill>
                <a:latin typeface="+mn-ea"/>
              </a:rPr>
              <a:t>ViewPager</a:t>
            </a:r>
            <a:r>
              <a:rPr lang="zh-CN" altLang="en-US" sz="1600" dirty="0" smtClean="0">
                <a:solidFill>
                  <a:schemeClr val="accent3"/>
                </a:solidFill>
                <a:latin typeface="+mn-ea"/>
              </a:rPr>
              <a:t>嵌套</a:t>
            </a:r>
            <a:r>
              <a:rPr lang="en-US" altLang="zh-CN" sz="1600" dirty="0" err="1" smtClean="0">
                <a:solidFill>
                  <a:schemeClr val="accent3"/>
                </a:solidFill>
                <a:latin typeface="+mn-ea"/>
              </a:rPr>
              <a:t>Viewpager</a:t>
            </a:r>
            <a:endParaRPr lang="zh-CN" altLang="en-US" sz="1600" dirty="0">
              <a:solidFill>
                <a:schemeClr val="accent3"/>
              </a:solidFill>
              <a:latin typeface="+mn-ea"/>
            </a:endParaRPr>
          </a:p>
        </p:txBody>
      </p:sp>
      <p:sp>
        <p:nvSpPr>
          <p:cNvPr id="50" name="矩形 49"/>
          <p:cNvSpPr/>
          <p:nvPr/>
        </p:nvSpPr>
        <p:spPr>
          <a:xfrm>
            <a:off x="8531613" y="3651070"/>
            <a:ext cx="3538467" cy="1052596"/>
          </a:xfrm>
          <a:prstGeom prst="rect">
            <a:avLst/>
          </a:prstGeom>
        </p:spPr>
        <p:txBody>
          <a:bodyPr wrap="square">
            <a:spAutoFit/>
          </a:bodyPr>
          <a:lstStyle/>
          <a:p>
            <a:pPr>
              <a:lnSpc>
                <a:spcPct val="130000"/>
              </a:lnSpc>
            </a:pPr>
            <a:r>
              <a:rPr lang="zh-CN" altLang="en-US" sz="1600" dirty="0" smtClean="0">
                <a:solidFill>
                  <a:schemeClr val="accent3"/>
                </a:solidFill>
                <a:latin typeface="+mn-ea"/>
              </a:rPr>
              <a:t>问题：在</a:t>
            </a:r>
            <a:r>
              <a:rPr lang="en-US" altLang="zh-CN" sz="1600" dirty="0" smtClean="0">
                <a:solidFill>
                  <a:schemeClr val="accent3"/>
                </a:solidFill>
                <a:latin typeface="+mn-ea"/>
              </a:rPr>
              <a:t>tab1</a:t>
            </a:r>
            <a:r>
              <a:rPr lang="zh-CN" altLang="en-US" sz="1600" dirty="0" smtClean="0">
                <a:solidFill>
                  <a:schemeClr val="accent3"/>
                </a:solidFill>
                <a:latin typeface="+mn-ea"/>
              </a:rPr>
              <a:t>显示的时候，会加载</a:t>
            </a:r>
            <a:r>
              <a:rPr lang="en-US" altLang="zh-CN" sz="1600" dirty="0" smtClean="0">
                <a:solidFill>
                  <a:schemeClr val="accent3"/>
                </a:solidFill>
                <a:latin typeface="+mn-ea"/>
              </a:rPr>
              <a:t>tab2</a:t>
            </a:r>
            <a:r>
              <a:rPr lang="zh-CN" altLang="en-US" sz="1600" dirty="0" smtClean="0">
                <a:solidFill>
                  <a:schemeClr val="accent3"/>
                </a:solidFill>
                <a:latin typeface="+mn-ea"/>
              </a:rPr>
              <a:t>的第一个</a:t>
            </a:r>
            <a:r>
              <a:rPr lang="en-US" altLang="zh-CN" sz="1600" dirty="0" smtClean="0">
                <a:solidFill>
                  <a:schemeClr val="accent3"/>
                </a:solidFill>
                <a:latin typeface="+mn-ea"/>
              </a:rPr>
              <a:t>fragment</a:t>
            </a:r>
            <a:r>
              <a:rPr lang="zh-CN" altLang="en-US" sz="1600" dirty="0" smtClean="0">
                <a:solidFill>
                  <a:schemeClr val="accent3"/>
                </a:solidFill>
                <a:latin typeface="+mn-ea"/>
              </a:rPr>
              <a:t>的数据，这是为什么？</a:t>
            </a:r>
            <a:endParaRPr lang="zh-CN" altLang="en-US" sz="1600" dirty="0">
              <a:solidFill>
                <a:schemeClr val="accent3"/>
              </a:solidFill>
              <a:latin typeface="+mn-ea"/>
            </a:endParaRPr>
          </a:p>
        </p:txBody>
      </p:sp>
    </p:spTree>
    <p:extLst>
      <p:ext uri="{BB962C8B-B14F-4D97-AF65-F5344CB8AC3E}">
        <p14:creationId xmlns:p14="http://schemas.microsoft.com/office/powerpoint/2010/main" val="34197070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包含 电子产品, 室内, 监视器, 墙壁&#10;&#10;已生成高可信度的说明">
            <a:extLst>
              <a:ext uri="{FF2B5EF4-FFF2-40B4-BE49-F238E27FC236}">
                <a16:creationId xmlns:a16="http://schemas.microsoft.com/office/drawing/2014/main" xmlns="" id="{93C1DBF8-3C11-488D-A7CF-A956F18242CA}"/>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8" name="图片 7">
            <a:extLst>
              <a:ext uri="{FF2B5EF4-FFF2-40B4-BE49-F238E27FC236}">
                <a16:creationId xmlns:a16="http://schemas.microsoft.com/office/drawing/2014/main" xmlns="" id="{8EC65FC5-5F1A-42AC-8AFF-9AB7B4AD913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3343588"/>
            <a:ext cx="3514412" cy="3514412"/>
          </a:xfrm>
          <a:prstGeom prst="rect">
            <a:avLst/>
          </a:prstGeom>
        </p:spPr>
      </p:pic>
      <p:sp>
        <p:nvSpPr>
          <p:cNvPr id="2" name="文本框 1">
            <a:extLst>
              <a:ext uri="{FF2B5EF4-FFF2-40B4-BE49-F238E27FC236}">
                <a16:creationId xmlns:a16="http://schemas.microsoft.com/office/drawing/2014/main" xmlns="" id="{F248F264-4BBF-4299-B572-98B67675C51A}"/>
              </a:ext>
            </a:extLst>
          </p:cNvPr>
          <p:cNvSpPr txBox="1"/>
          <p:nvPr/>
        </p:nvSpPr>
        <p:spPr>
          <a:xfrm>
            <a:off x="1982629" y="650543"/>
            <a:ext cx="3485977" cy="5386090"/>
          </a:xfrm>
          <a:prstGeom prst="rect">
            <a:avLst/>
          </a:prstGeom>
          <a:noFill/>
        </p:spPr>
        <p:txBody>
          <a:bodyPr wrap="square" rtlCol="0">
            <a:spAutoFit/>
          </a:bodyPr>
          <a:lstStyle/>
          <a:p>
            <a:pPr algn="ctr" defTabSz="914217"/>
            <a:r>
              <a:rPr lang="en-US" altLang="zh-CN" sz="34393" b="1" dirty="0">
                <a:ln w="19050">
                  <a:noFill/>
                  <a:prstDash val="dash"/>
                </a:ln>
                <a:solidFill>
                  <a:srgbClr val="30CAC6"/>
                </a:solidFill>
                <a:ea typeface="创艺简细圆" pitchFamily="2" charset="-122"/>
                <a:cs typeface="Segoe UI Black" panose="020B0A02040204020203" pitchFamily="34" charset="0"/>
              </a:rPr>
              <a:t>4</a:t>
            </a:r>
            <a:endParaRPr lang="zh-CN" altLang="en-US" sz="34393" b="1" dirty="0">
              <a:ln w="19050">
                <a:noFill/>
                <a:prstDash val="dash"/>
              </a:ln>
              <a:solidFill>
                <a:srgbClr val="30CAC6"/>
              </a:solidFill>
              <a:ea typeface="创艺简细圆" pitchFamily="2" charset="-122"/>
              <a:cs typeface="Segoe UI Black" panose="020B0A02040204020203" pitchFamily="34" charset="0"/>
            </a:endParaRPr>
          </a:p>
        </p:txBody>
      </p:sp>
      <p:grpSp>
        <p:nvGrpSpPr>
          <p:cNvPr id="3" name="组合 2">
            <a:extLst>
              <a:ext uri="{FF2B5EF4-FFF2-40B4-BE49-F238E27FC236}">
                <a16:creationId xmlns:a16="http://schemas.microsoft.com/office/drawing/2014/main" xmlns="" id="{FFC0B5A9-2DCF-4609-A1D9-1ADA01D37DB4}"/>
              </a:ext>
            </a:extLst>
          </p:cNvPr>
          <p:cNvGrpSpPr/>
          <p:nvPr/>
        </p:nvGrpSpPr>
        <p:grpSpPr>
          <a:xfrm>
            <a:off x="4881984" y="2739055"/>
            <a:ext cx="7031341" cy="1578021"/>
            <a:chOff x="4422562" y="2323177"/>
            <a:chExt cx="4886538" cy="1578021"/>
          </a:xfrm>
        </p:grpSpPr>
        <p:sp>
          <p:nvSpPr>
            <p:cNvPr id="4" name="文本框 3">
              <a:extLst>
                <a:ext uri="{FF2B5EF4-FFF2-40B4-BE49-F238E27FC236}">
                  <a16:creationId xmlns:a16="http://schemas.microsoft.com/office/drawing/2014/main" xmlns="" id="{622962FD-1517-4F6E-8E63-8007AE33A4AF}"/>
                </a:ext>
              </a:extLst>
            </p:cNvPr>
            <p:cNvSpPr txBox="1"/>
            <p:nvPr/>
          </p:nvSpPr>
          <p:spPr>
            <a:xfrm>
              <a:off x="4422562" y="2323177"/>
              <a:ext cx="2254528" cy="707886"/>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white"/>
                  </a:solidFill>
                  <a:effectLst/>
                  <a:uLnTx/>
                  <a:uFillTx/>
                  <a:latin typeface="Arial"/>
                  <a:ea typeface="微软雅黑"/>
                  <a:cs typeface="+mn-cs"/>
                </a:rPr>
                <a:t>PART 04</a:t>
              </a:r>
              <a:endParaRPr kumimoji="0" lang="zh-CN" altLang="en-US" sz="4000" b="1" i="0" u="none" strike="noStrike" kern="1200" cap="none" spc="0" normalizeH="0" baseline="0" noProof="0" dirty="0">
                <a:ln>
                  <a:noFill/>
                </a:ln>
                <a:solidFill>
                  <a:prstClr val="white"/>
                </a:solidFill>
                <a:effectLst/>
                <a:uLnTx/>
                <a:uFillTx/>
                <a:latin typeface="Arial"/>
                <a:ea typeface="微软雅黑"/>
                <a:cs typeface="+mn-cs"/>
              </a:endParaRPr>
            </a:p>
          </p:txBody>
        </p:sp>
        <p:sp>
          <p:nvSpPr>
            <p:cNvPr id="5" name="文本框 4">
              <a:extLst>
                <a:ext uri="{FF2B5EF4-FFF2-40B4-BE49-F238E27FC236}">
                  <a16:creationId xmlns:a16="http://schemas.microsoft.com/office/drawing/2014/main" xmlns="" id="{398BB07F-A429-4E3C-A677-74F37CDAAED1}"/>
                </a:ext>
              </a:extLst>
            </p:cNvPr>
            <p:cNvSpPr txBox="1"/>
            <p:nvPr/>
          </p:nvSpPr>
          <p:spPr>
            <a:xfrm>
              <a:off x="4422562" y="3007607"/>
              <a:ext cx="4457700" cy="646331"/>
            </a:xfrm>
            <a:prstGeom prst="rect">
              <a:avLst/>
            </a:prstGeom>
            <a:noFill/>
          </p:spPr>
          <p:txBody>
            <a:bodyPr wrap="square" rtlCol="0">
              <a:spAutoFit/>
              <a:scene3d>
                <a:camera prst="orthographicFront"/>
                <a:lightRig rig="threePt" dir="t"/>
              </a:scene3d>
              <a:sp3d contourW="12700"/>
            </a:bodyPr>
            <a:lstStyle/>
            <a:p>
              <a:pPr lvl="0">
                <a:defRPr/>
              </a:pPr>
              <a:r>
                <a:rPr lang="en-US" altLang="zh-CN" sz="3600" dirty="0" err="1">
                  <a:solidFill>
                    <a:schemeClr val="bg1"/>
                  </a:solidFill>
                  <a:latin typeface="碳纤维正粗黑简体" panose="02010601030101010101" pitchFamily="2" charset="-122"/>
                  <a:ea typeface="碳纤维正粗黑简体" panose="02010601030101010101" pitchFamily="2" charset="-122"/>
                </a:rPr>
                <a:t>viewPager</a:t>
              </a:r>
              <a:r>
                <a:rPr lang="zh-CN" altLang="en-US" sz="3600" dirty="0">
                  <a:solidFill>
                    <a:schemeClr val="bg1"/>
                  </a:solidFill>
                  <a:latin typeface="碳纤维正粗黑简体" panose="02010601030101010101" pitchFamily="2" charset="-122"/>
                  <a:ea typeface="碳纤维正粗黑简体" panose="02010601030101010101" pitchFamily="2" charset="-122"/>
                </a:rPr>
                <a:t>深层嵌套懒加载</a:t>
              </a:r>
              <a:endParaRPr lang="zh-CN" altLang="en-US" sz="3600" dirty="0">
                <a:solidFill>
                  <a:schemeClr val="bg1"/>
                </a:solidFill>
                <a:latin typeface="碳纤维正粗黑简体" panose="02010601030101010101" pitchFamily="2" charset="-122"/>
                <a:ea typeface="碳纤维正粗黑简体" panose="02010601030101010101" pitchFamily="2" charset="-122"/>
              </a:endParaRPr>
            </a:p>
          </p:txBody>
        </p:sp>
        <p:sp>
          <p:nvSpPr>
            <p:cNvPr id="6" name="文本框 5">
              <a:extLst>
                <a:ext uri="{FF2B5EF4-FFF2-40B4-BE49-F238E27FC236}">
                  <a16:creationId xmlns:a16="http://schemas.microsoft.com/office/drawing/2014/main" xmlns="" id="{1F7C4E6E-2D50-4B22-BA02-C5A0519FA06F}"/>
                </a:ext>
              </a:extLst>
            </p:cNvPr>
            <p:cNvSpPr txBox="1"/>
            <p:nvPr/>
          </p:nvSpPr>
          <p:spPr>
            <a:xfrm>
              <a:off x="4422562" y="3630483"/>
              <a:ext cx="4886538" cy="27071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100" b="0" i="0" u="none" strike="noStrike" kern="1200" cap="none" spc="0" normalizeH="0" baseline="0" noProof="0" dirty="0" err="1" smtClean="0">
                  <a:ln>
                    <a:noFill/>
                  </a:ln>
                  <a:solidFill>
                    <a:prstClr val="white"/>
                  </a:solidFill>
                  <a:effectLst/>
                  <a:uLnTx/>
                  <a:uFillTx/>
                  <a:latin typeface="微软雅黑"/>
                  <a:ea typeface="微软雅黑"/>
                  <a:cs typeface="+mn-cs"/>
                </a:rPr>
                <a:t>viewPager</a:t>
              </a:r>
              <a:r>
                <a:rPr kumimoji="0" lang="zh-CN" altLang="en-US" sz="1100" b="0" i="0" u="none" strike="noStrike" kern="1200" cap="none" spc="0" normalizeH="0" baseline="0" noProof="0" dirty="0" smtClean="0">
                  <a:ln>
                    <a:noFill/>
                  </a:ln>
                  <a:solidFill>
                    <a:prstClr val="white"/>
                  </a:solidFill>
                  <a:effectLst/>
                  <a:uLnTx/>
                  <a:uFillTx/>
                  <a:latin typeface="微软雅黑"/>
                  <a:ea typeface="微软雅黑"/>
                  <a:cs typeface="+mn-cs"/>
                </a:rPr>
                <a:t>嵌套</a:t>
              </a:r>
              <a:r>
                <a:rPr kumimoji="0" lang="en-US" altLang="zh-CN" sz="1100" b="0" i="0" u="none" strike="noStrike" kern="1200" cap="none" spc="0" normalizeH="0" baseline="0" noProof="0" dirty="0" err="1" smtClean="0">
                  <a:ln>
                    <a:noFill/>
                  </a:ln>
                  <a:solidFill>
                    <a:prstClr val="white"/>
                  </a:solidFill>
                  <a:effectLst/>
                  <a:uLnTx/>
                  <a:uFillTx/>
                  <a:latin typeface="微软雅黑"/>
                  <a:ea typeface="微软雅黑"/>
                  <a:cs typeface="+mn-cs"/>
                </a:rPr>
                <a:t>viewPager</a:t>
              </a:r>
              <a:r>
                <a:rPr kumimoji="0" lang="zh-CN" altLang="en-US" sz="1100" b="0" i="0" u="none" strike="noStrike" kern="1200" cap="none" spc="0" normalizeH="0" baseline="0" noProof="0" dirty="0" smtClean="0">
                  <a:ln>
                    <a:noFill/>
                  </a:ln>
                  <a:solidFill>
                    <a:prstClr val="white"/>
                  </a:solidFill>
                  <a:effectLst/>
                  <a:uLnTx/>
                  <a:uFillTx/>
                  <a:latin typeface="微软雅黑"/>
                  <a:ea typeface="微软雅黑"/>
                  <a:cs typeface="+mn-cs"/>
                </a:rPr>
                <a:t>带来的懒加载的坑</a:t>
              </a:r>
              <a:endPar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endParaRPr>
            </a:p>
          </p:txBody>
        </p:sp>
      </p:grpSp>
    </p:spTree>
    <p:extLst>
      <p:ext uri="{BB962C8B-B14F-4D97-AF65-F5344CB8AC3E}">
        <p14:creationId xmlns:p14="http://schemas.microsoft.com/office/powerpoint/2010/main" val="18836081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prestige"/>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23" presetClass="entr" presetSubtype="28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strVal val="4/3*#ppt_w"/>
                                          </p:val>
                                        </p:tav>
                                        <p:tav tm="100000">
                                          <p:val>
                                            <p:strVal val="#ppt_w"/>
                                          </p:val>
                                        </p:tav>
                                      </p:tavLst>
                                    </p:anim>
                                    <p:anim calcmode="lin" valueType="num">
                                      <p:cBhvr>
                                        <p:cTn id="8" dur="500" fill="hold"/>
                                        <p:tgtEl>
                                          <p:spTgt spid="7"/>
                                        </p:tgtEl>
                                        <p:attrNameLst>
                                          <p:attrName>ppt_h</p:attrName>
                                        </p:attrNameLst>
                                      </p:cBhvr>
                                      <p:tavLst>
                                        <p:tav tm="0">
                                          <p:val>
                                            <p:strVal val="4/3*#ppt_h"/>
                                          </p:val>
                                        </p:tav>
                                        <p:tav tm="100000">
                                          <p:val>
                                            <p:strVal val="#ppt_h"/>
                                          </p:val>
                                        </p:tav>
                                      </p:tavLst>
                                    </p:anim>
                                  </p:childTnLst>
                                </p:cTn>
                              </p:par>
                            </p:childTnLst>
                          </p:cTn>
                        </p:par>
                        <p:par>
                          <p:cTn id="9" fill="hold">
                            <p:stCondLst>
                              <p:cond delay="1500"/>
                            </p:stCondLst>
                            <p:childTnLst>
                              <p:par>
                                <p:cTn id="10" presetID="53" presetClass="entr" presetSubtype="16"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2000"/>
                            </p:stCondLst>
                            <p:childTnLst>
                              <p:par>
                                <p:cTn id="16" presetID="22" presetClass="entr" presetSubtype="4"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down)">
                                      <p:cBhvr>
                                        <p:cTn id="18" dur="500"/>
                                        <p:tgtEl>
                                          <p:spTgt spid="2"/>
                                        </p:tgtEl>
                                      </p:cBhvr>
                                    </p:animEffect>
                                  </p:childTnLst>
                                </p:cTn>
                              </p:par>
                            </p:childTnLst>
                          </p:cTn>
                        </p:par>
                        <p:par>
                          <p:cTn id="19" fill="hold">
                            <p:stCondLst>
                              <p:cond delay="2500"/>
                            </p:stCondLst>
                            <p:childTnLst>
                              <p:par>
                                <p:cTn id="20" presetID="2" presetClass="entr" presetSubtype="2"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1+#ppt_w/2"/>
                                          </p:val>
                                        </p:tav>
                                        <p:tav tm="100000">
                                          <p:val>
                                            <p:strVal val="#ppt_x"/>
                                          </p:val>
                                        </p:tav>
                                      </p:tavLst>
                                    </p:anim>
                                    <p:anim calcmode="lin" valueType="num">
                                      <p:cBhvr additive="base">
                                        <p:cTn id="23"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876804" y="339634"/>
            <a:ext cx="2646878" cy="461665"/>
          </a:xfrm>
          <a:prstGeom prst="rect">
            <a:avLst/>
          </a:prstGeom>
          <a:noFill/>
        </p:spPr>
        <p:txBody>
          <a:bodyPr wrap="none" rtlCol="0">
            <a:spAutoFit/>
          </a:bodyPr>
          <a:lstStyle/>
          <a:p>
            <a:r>
              <a:rPr lang="zh-CN" altLang="en-US" sz="2400" dirty="0" smtClean="0">
                <a:solidFill>
                  <a:schemeClr val="accent3"/>
                </a:solidFill>
              </a:rPr>
              <a:t>嵌套加载问题复盘</a:t>
            </a:r>
            <a:endParaRPr lang="zh-CN" altLang="en-US" sz="2400" dirty="0">
              <a:solidFill>
                <a:schemeClr val="accent3"/>
              </a:solidFill>
            </a:endParaRPr>
          </a:p>
        </p:txBody>
      </p:sp>
      <p:pic>
        <p:nvPicPr>
          <p:cNvPr id="27" name="图片 26"/>
          <p:cNvPicPr>
            <a:picLocks noChangeAspect="1"/>
          </p:cNvPicPr>
          <p:nvPr/>
        </p:nvPicPr>
        <p:blipFill>
          <a:blip r:embed="rId2"/>
          <a:stretch>
            <a:fillRect/>
          </a:stretch>
        </p:blipFill>
        <p:spPr>
          <a:xfrm>
            <a:off x="2200243" y="1374692"/>
            <a:ext cx="5209524" cy="3742857"/>
          </a:xfrm>
          <a:prstGeom prst="rect">
            <a:avLst/>
          </a:prstGeom>
        </p:spPr>
      </p:pic>
      <p:sp>
        <p:nvSpPr>
          <p:cNvPr id="30" name="矩形 29"/>
          <p:cNvSpPr/>
          <p:nvPr/>
        </p:nvSpPr>
        <p:spPr>
          <a:xfrm>
            <a:off x="7861053" y="2127982"/>
            <a:ext cx="3538467" cy="2062103"/>
          </a:xfrm>
          <a:prstGeom prst="rect">
            <a:avLst/>
          </a:prstGeom>
        </p:spPr>
        <p:txBody>
          <a:bodyPr wrap="square">
            <a:spAutoFit/>
          </a:bodyPr>
          <a:lstStyle/>
          <a:p>
            <a:pPr lvl="0" eaLnBrk="0" fontAlgn="base" hangingPunct="0">
              <a:spcBef>
                <a:spcPct val="0"/>
              </a:spcBef>
              <a:spcAft>
                <a:spcPct val="0"/>
              </a:spcAft>
            </a:pPr>
            <a:r>
              <a:rPr lang="zh-CN" altLang="en-US" sz="1600" dirty="0" smtClean="0">
                <a:solidFill>
                  <a:srgbClr val="92D050"/>
                </a:solidFill>
                <a:latin typeface="Arial Unicode MS" panose="020B0604020202020204" pitchFamily="34" charset="-122"/>
                <a:ea typeface="SFMono-Regular"/>
              </a:rPr>
              <a:t>问题</a:t>
            </a:r>
            <a:r>
              <a:rPr lang="zh-CN" altLang="en-US" sz="1600" dirty="0" smtClean="0">
                <a:solidFill>
                  <a:schemeClr val="bg1"/>
                </a:solidFill>
                <a:latin typeface="Arial Unicode MS" panose="020B0604020202020204" pitchFamily="34" charset="-122"/>
                <a:ea typeface="SFMono-Regular"/>
              </a:rPr>
              <a:t>：默认情况下，</a:t>
            </a:r>
            <a:r>
              <a:rPr lang="en-US" altLang="zh-CN" sz="1600" dirty="0" smtClean="0">
                <a:solidFill>
                  <a:schemeClr val="bg1"/>
                </a:solidFill>
                <a:latin typeface="Arial Unicode MS" panose="020B0604020202020204" pitchFamily="34" charset="-122"/>
                <a:ea typeface="SFMono-Regular"/>
              </a:rPr>
              <a:t>ViewPager2</a:t>
            </a:r>
            <a:r>
              <a:rPr lang="zh-CN" altLang="en-US" sz="1600" dirty="0" smtClean="0">
                <a:solidFill>
                  <a:schemeClr val="bg1"/>
                </a:solidFill>
                <a:latin typeface="Arial Unicode MS" panose="020B0604020202020204" pitchFamily="34" charset="-122"/>
                <a:ea typeface="SFMono-Regular"/>
              </a:rPr>
              <a:t>会自动的设置一个默认可见的</a:t>
            </a:r>
            <a:r>
              <a:rPr lang="en-US" altLang="zh-CN" sz="1600" dirty="0" smtClean="0">
                <a:solidFill>
                  <a:schemeClr val="bg1"/>
                </a:solidFill>
                <a:latin typeface="Arial Unicode MS" panose="020B0604020202020204" pitchFamily="34" charset="-122"/>
                <a:ea typeface="SFMono-Regular"/>
              </a:rPr>
              <a:t>fragment</a:t>
            </a:r>
            <a:r>
              <a:rPr lang="zh-CN" altLang="en-US" sz="1600" dirty="0" smtClean="0">
                <a:solidFill>
                  <a:schemeClr val="bg1"/>
                </a:solidFill>
                <a:latin typeface="Arial Unicode MS" panose="020B0604020202020204" pitchFamily="34" charset="-122"/>
                <a:ea typeface="SFMono-Regular"/>
              </a:rPr>
              <a:t>，这个就是问题的由来。</a:t>
            </a:r>
            <a:endParaRPr lang="en-US" altLang="zh-CN" sz="1600" dirty="0" smtClean="0">
              <a:solidFill>
                <a:schemeClr val="bg1"/>
              </a:solidFill>
              <a:latin typeface="Arial Unicode MS" panose="020B0604020202020204" pitchFamily="34" charset="-122"/>
              <a:ea typeface="SFMono-Regular"/>
            </a:endParaRPr>
          </a:p>
          <a:p>
            <a:pPr lvl="0" eaLnBrk="0" fontAlgn="base" hangingPunct="0">
              <a:spcBef>
                <a:spcPct val="0"/>
              </a:spcBef>
              <a:spcAft>
                <a:spcPct val="0"/>
              </a:spcAft>
            </a:pPr>
            <a:endParaRPr lang="en-US" altLang="zh-CN" sz="1600" dirty="0" smtClean="0">
              <a:solidFill>
                <a:schemeClr val="bg1"/>
              </a:solidFill>
              <a:latin typeface="Arial Unicode MS" panose="020B0604020202020204" pitchFamily="34" charset="-122"/>
              <a:ea typeface="SFMono-Regular"/>
            </a:endParaRPr>
          </a:p>
          <a:p>
            <a:pPr lvl="0" eaLnBrk="0" fontAlgn="base" hangingPunct="0">
              <a:spcBef>
                <a:spcPct val="0"/>
              </a:spcBef>
              <a:spcAft>
                <a:spcPct val="0"/>
              </a:spcAft>
            </a:pPr>
            <a:r>
              <a:rPr lang="zh-CN" altLang="zh-CN" sz="1600" dirty="0" smtClean="0">
                <a:solidFill>
                  <a:schemeClr val="bg1"/>
                </a:solidFill>
                <a:latin typeface="Arial Unicode MS" panose="020B0604020202020204" pitchFamily="34" charset="-122"/>
                <a:ea typeface="SFMono-Regular"/>
              </a:rPr>
              <a:t> </a:t>
            </a:r>
            <a:r>
              <a:rPr lang="zh-CN" altLang="en-US" sz="1600" dirty="0" smtClean="0">
                <a:solidFill>
                  <a:srgbClr val="92D050"/>
                </a:solidFill>
                <a:latin typeface="Arial Unicode MS" panose="020B0604020202020204" pitchFamily="34" charset="-122"/>
                <a:ea typeface="SFMono-Regular"/>
              </a:rPr>
              <a:t>解决</a:t>
            </a:r>
            <a:r>
              <a:rPr lang="zh-CN" altLang="en-US" sz="1600" dirty="0" smtClean="0">
                <a:solidFill>
                  <a:schemeClr val="bg1"/>
                </a:solidFill>
                <a:latin typeface="Arial Unicode MS" panose="020B0604020202020204" pitchFamily="34" charset="-122"/>
                <a:ea typeface="SFMono-Regular"/>
              </a:rPr>
              <a:t>：自然而然的想到当父</a:t>
            </a:r>
            <a:r>
              <a:rPr lang="en-US" altLang="zh-CN" sz="1600" dirty="0" smtClean="0">
                <a:solidFill>
                  <a:schemeClr val="bg1"/>
                </a:solidFill>
                <a:latin typeface="Arial Unicode MS" panose="020B0604020202020204" pitchFamily="34" charset="-122"/>
                <a:ea typeface="SFMono-Regular"/>
              </a:rPr>
              <a:t>fragment</a:t>
            </a:r>
            <a:r>
              <a:rPr lang="zh-CN" altLang="en-US" sz="1600" dirty="0" smtClean="0">
                <a:solidFill>
                  <a:schemeClr val="bg1"/>
                </a:solidFill>
                <a:latin typeface="Arial Unicode MS" panose="020B0604020202020204" pitchFamily="34" charset="-122"/>
                <a:ea typeface="SFMono-Regular"/>
              </a:rPr>
              <a:t>不可见时我们就不去分发该可见事件</a:t>
            </a:r>
            <a:endParaRPr lang="en-US" altLang="zh-CN" sz="1600" dirty="0" smtClean="0">
              <a:solidFill>
                <a:schemeClr val="bg1"/>
              </a:solidFill>
              <a:latin typeface="Arial Unicode MS" panose="020B0604020202020204" pitchFamily="34" charset="-122"/>
              <a:ea typeface="SFMono-Regular"/>
            </a:endParaRPr>
          </a:p>
          <a:p>
            <a:pPr lvl="0" eaLnBrk="0" fontAlgn="base" hangingPunct="0">
              <a:spcBef>
                <a:spcPct val="0"/>
              </a:spcBef>
              <a:spcAft>
                <a:spcPct val="0"/>
              </a:spcAft>
            </a:pPr>
            <a:r>
              <a:rPr lang="zh-CN" altLang="zh-CN" sz="1600" dirty="0" smtClean="0">
                <a:solidFill>
                  <a:schemeClr val="bg1"/>
                </a:solidFill>
                <a:latin typeface="Arial Unicode MS" panose="020B0604020202020204" pitchFamily="34" charset="-122"/>
                <a:ea typeface="SFMono-Regular"/>
              </a:rPr>
              <a:t>if </a:t>
            </a:r>
            <a:r>
              <a:rPr lang="zh-CN" altLang="zh-CN" sz="1600" dirty="0">
                <a:solidFill>
                  <a:schemeClr val="bg1"/>
                </a:solidFill>
                <a:latin typeface="Arial Unicode MS" panose="020B0604020202020204" pitchFamily="34" charset="-122"/>
                <a:ea typeface="SFMono-Regular"/>
              </a:rPr>
              <a:t>(visible &amp;&amp; isParentInvisible()) </a:t>
            </a:r>
            <a:r>
              <a:rPr lang="en-US" altLang="zh-CN" sz="1600" dirty="0" smtClean="0">
                <a:solidFill>
                  <a:schemeClr val="bg1"/>
                </a:solidFill>
                <a:latin typeface="Arial Unicode MS" panose="020B0604020202020204" pitchFamily="34" charset="-122"/>
                <a:ea typeface="SFMono-Regular"/>
              </a:rPr>
              <a:t>  </a:t>
            </a:r>
          </a:p>
          <a:p>
            <a:pPr lvl="0" eaLnBrk="0" fontAlgn="base" hangingPunct="0">
              <a:spcBef>
                <a:spcPct val="0"/>
              </a:spcBef>
              <a:spcAft>
                <a:spcPct val="0"/>
              </a:spcAft>
            </a:pPr>
            <a:r>
              <a:rPr lang="en-US" altLang="zh-CN" sz="1600" dirty="0">
                <a:solidFill>
                  <a:schemeClr val="bg1"/>
                </a:solidFill>
                <a:latin typeface="Arial Unicode MS" panose="020B0604020202020204" pitchFamily="34" charset="-122"/>
                <a:ea typeface="SFMono-Regular"/>
              </a:rPr>
              <a:t> </a:t>
            </a:r>
            <a:r>
              <a:rPr lang="en-US" altLang="zh-CN" sz="1600" dirty="0" smtClean="0">
                <a:solidFill>
                  <a:schemeClr val="bg1"/>
                </a:solidFill>
                <a:latin typeface="Arial Unicode MS" panose="020B0604020202020204" pitchFamily="34" charset="-122"/>
                <a:ea typeface="SFMono-Regular"/>
              </a:rPr>
              <a:t>     </a:t>
            </a:r>
            <a:r>
              <a:rPr lang="zh-CN" altLang="zh-CN" sz="1600" dirty="0" smtClean="0">
                <a:solidFill>
                  <a:schemeClr val="bg1"/>
                </a:solidFill>
                <a:latin typeface="Arial Unicode MS" panose="020B0604020202020204" pitchFamily="34" charset="-122"/>
                <a:ea typeface="SFMono-Regular"/>
              </a:rPr>
              <a:t>return</a:t>
            </a:r>
            <a:r>
              <a:rPr lang="zh-CN" altLang="zh-CN" sz="1600" dirty="0">
                <a:solidFill>
                  <a:schemeClr val="bg1"/>
                </a:solidFill>
                <a:latin typeface="Arial Unicode MS" panose="020B0604020202020204" pitchFamily="34" charset="-122"/>
                <a:ea typeface="SFMono-Regular"/>
              </a:rPr>
              <a:t>;</a:t>
            </a:r>
            <a:r>
              <a:rPr lang="zh-CN" altLang="zh-CN" sz="1400" dirty="0">
                <a:solidFill>
                  <a:schemeClr val="bg1"/>
                </a:solidFill>
              </a:rPr>
              <a:t> </a:t>
            </a:r>
            <a:endParaRPr lang="zh-CN" altLang="zh-CN" sz="4000" dirty="0">
              <a:solidFill>
                <a:schemeClr val="bg1"/>
              </a:solidFill>
              <a:latin typeface="Arial" panose="020B0604020202020204" pitchFamily="34" charset="0"/>
            </a:endParaRPr>
          </a:p>
        </p:txBody>
      </p:sp>
    </p:spTree>
    <p:extLst>
      <p:ext uri="{BB962C8B-B14F-4D97-AF65-F5344CB8AC3E}">
        <p14:creationId xmlns:p14="http://schemas.microsoft.com/office/powerpoint/2010/main" val="11061865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876804" y="339634"/>
            <a:ext cx="2646878" cy="461665"/>
          </a:xfrm>
          <a:prstGeom prst="rect">
            <a:avLst/>
          </a:prstGeom>
          <a:noFill/>
        </p:spPr>
        <p:txBody>
          <a:bodyPr wrap="none" rtlCol="0">
            <a:spAutoFit/>
          </a:bodyPr>
          <a:lstStyle/>
          <a:p>
            <a:r>
              <a:rPr lang="zh-CN" altLang="en-US" sz="2400" dirty="0" smtClean="0">
                <a:solidFill>
                  <a:schemeClr val="accent3"/>
                </a:solidFill>
              </a:rPr>
              <a:t>嵌套加载问题复盘</a:t>
            </a:r>
            <a:endParaRPr lang="zh-CN" altLang="en-US" sz="2400" dirty="0">
              <a:solidFill>
                <a:schemeClr val="accent3"/>
              </a:solidFill>
            </a:endParaRPr>
          </a:p>
        </p:txBody>
      </p:sp>
      <p:sp>
        <p:nvSpPr>
          <p:cNvPr id="30" name="矩形 29"/>
          <p:cNvSpPr/>
          <p:nvPr/>
        </p:nvSpPr>
        <p:spPr>
          <a:xfrm>
            <a:off x="7625922" y="2006062"/>
            <a:ext cx="3538467" cy="2554545"/>
          </a:xfrm>
          <a:prstGeom prst="rect">
            <a:avLst/>
          </a:prstGeom>
        </p:spPr>
        <p:txBody>
          <a:bodyPr wrap="square">
            <a:spAutoFit/>
          </a:bodyPr>
          <a:lstStyle/>
          <a:p>
            <a:pPr lvl="0" eaLnBrk="0" fontAlgn="base" hangingPunct="0">
              <a:spcBef>
                <a:spcPct val="0"/>
              </a:spcBef>
              <a:spcAft>
                <a:spcPct val="0"/>
              </a:spcAft>
            </a:pPr>
            <a:r>
              <a:rPr lang="zh-CN" altLang="en-US" sz="1600" dirty="0" smtClean="0">
                <a:solidFill>
                  <a:srgbClr val="92D050"/>
                </a:solidFill>
                <a:latin typeface="Arial Unicode MS" panose="020B0604020202020204" pitchFamily="34" charset="-122"/>
                <a:ea typeface="SFMono-Regular"/>
              </a:rPr>
              <a:t>问题</a:t>
            </a:r>
            <a:r>
              <a:rPr lang="zh-CN" altLang="en-US" sz="1600" dirty="0" smtClean="0">
                <a:solidFill>
                  <a:schemeClr val="bg1"/>
                </a:solidFill>
                <a:latin typeface="Arial Unicode MS" panose="020B0604020202020204" pitchFamily="34" charset="-122"/>
                <a:ea typeface="SFMono-Regular"/>
              </a:rPr>
              <a:t>：</a:t>
            </a:r>
            <a:r>
              <a:rPr lang="en-US" altLang="zh-CN" sz="1600" dirty="0" smtClean="0">
                <a:solidFill>
                  <a:schemeClr val="bg1"/>
                </a:solidFill>
                <a:latin typeface="Arial Unicode MS" panose="020B0604020202020204" pitchFamily="34" charset="-122"/>
                <a:ea typeface="SFMono-Regular"/>
              </a:rPr>
              <a:t>viewpager2</a:t>
            </a:r>
            <a:r>
              <a:rPr lang="zh-CN" altLang="en-US" sz="1600" dirty="0" smtClean="0">
                <a:solidFill>
                  <a:schemeClr val="bg1"/>
                </a:solidFill>
                <a:latin typeface="Arial Unicode MS" panose="020B0604020202020204" pitchFamily="34" charset="-122"/>
                <a:ea typeface="SFMono-Regular"/>
              </a:rPr>
              <a:t>中的</a:t>
            </a:r>
            <a:r>
              <a:rPr lang="en-US" altLang="zh-CN" sz="1600" dirty="0" smtClean="0">
                <a:solidFill>
                  <a:schemeClr val="bg1"/>
                </a:solidFill>
                <a:latin typeface="Arial Unicode MS" panose="020B0604020202020204" pitchFamily="34" charset="-122"/>
                <a:ea typeface="SFMono-Regular"/>
              </a:rPr>
              <a:t>fragment2-1</a:t>
            </a:r>
            <a:r>
              <a:rPr lang="zh-CN" altLang="en-US" sz="1600" dirty="0" smtClean="0">
                <a:solidFill>
                  <a:schemeClr val="bg1"/>
                </a:solidFill>
                <a:latin typeface="Arial Unicode MS" panose="020B0604020202020204" pitchFamily="34" charset="-122"/>
                <a:ea typeface="SFMono-Regular"/>
              </a:rPr>
              <a:t>没有分发可见事件了，这是为什么？</a:t>
            </a:r>
            <a:endParaRPr lang="en-US" altLang="zh-CN" sz="1600" dirty="0" smtClean="0">
              <a:solidFill>
                <a:schemeClr val="bg1"/>
              </a:solidFill>
              <a:latin typeface="Arial Unicode MS" panose="020B0604020202020204" pitchFamily="34" charset="-122"/>
              <a:ea typeface="SFMono-Regular"/>
            </a:endParaRPr>
          </a:p>
          <a:p>
            <a:pPr lvl="0" eaLnBrk="0" fontAlgn="base" hangingPunct="0">
              <a:spcBef>
                <a:spcPct val="0"/>
              </a:spcBef>
              <a:spcAft>
                <a:spcPct val="0"/>
              </a:spcAft>
            </a:pPr>
            <a:endParaRPr lang="en-US" altLang="zh-CN" sz="1600" dirty="0" smtClean="0">
              <a:solidFill>
                <a:schemeClr val="bg1"/>
              </a:solidFill>
              <a:latin typeface="Arial Unicode MS" panose="020B0604020202020204" pitchFamily="34" charset="-122"/>
              <a:ea typeface="SFMono-Regular"/>
            </a:endParaRPr>
          </a:p>
          <a:p>
            <a:pPr lvl="0" eaLnBrk="0" fontAlgn="base" hangingPunct="0">
              <a:spcBef>
                <a:spcPct val="0"/>
              </a:spcBef>
              <a:spcAft>
                <a:spcPct val="0"/>
              </a:spcAft>
            </a:pPr>
            <a:r>
              <a:rPr lang="zh-CN" altLang="en-US" sz="1600" dirty="0" smtClean="0">
                <a:solidFill>
                  <a:srgbClr val="92D050"/>
                </a:solidFill>
                <a:latin typeface="Arial Unicode MS" panose="020B0604020202020204" pitchFamily="34" charset="-122"/>
                <a:ea typeface="SFMono-Regular"/>
              </a:rPr>
              <a:t>原因</a:t>
            </a:r>
            <a:r>
              <a:rPr lang="zh-CN" altLang="en-US" sz="1600" dirty="0" smtClean="0">
                <a:solidFill>
                  <a:schemeClr val="bg1"/>
                </a:solidFill>
                <a:latin typeface="Arial Unicode MS" panose="020B0604020202020204" pitchFamily="34" charset="-122"/>
                <a:ea typeface="SFMono-Regular"/>
              </a:rPr>
              <a:t>：默认的</a:t>
            </a:r>
            <a:r>
              <a:rPr lang="en-US" altLang="zh-CN" sz="1600" dirty="0" smtClean="0">
                <a:solidFill>
                  <a:schemeClr val="bg1"/>
                </a:solidFill>
                <a:latin typeface="Arial Unicode MS" panose="020B0604020202020204" pitchFamily="34" charset="-122"/>
                <a:ea typeface="SFMono-Regular"/>
              </a:rPr>
              <a:t>fragment2-1 </a:t>
            </a:r>
            <a:r>
              <a:rPr lang="zh-CN" altLang="en-US" sz="1600" dirty="0" smtClean="0">
                <a:solidFill>
                  <a:schemeClr val="bg1"/>
                </a:solidFill>
                <a:latin typeface="Arial Unicode MS" panose="020B0604020202020204" pitchFamily="34" charset="-122"/>
                <a:ea typeface="SFMono-Regular"/>
              </a:rPr>
              <a:t>它的加载数据的生命周期被我们上面的修改拦截了。</a:t>
            </a:r>
            <a:endParaRPr lang="en-US" altLang="zh-CN" sz="1600" dirty="0" smtClean="0">
              <a:solidFill>
                <a:schemeClr val="bg1"/>
              </a:solidFill>
              <a:latin typeface="Arial Unicode MS" panose="020B0604020202020204" pitchFamily="34" charset="-122"/>
              <a:ea typeface="SFMono-Regular"/>
            </a:endParaRPr>
          </a:p>
          <a:p>
            <a:pPr lvl="0" eaLnBrk="0" fontAlgn="base" hangingPunct="0">
              <a:spcBef>
                <a:spcPct val="0"/>
              </a:spcBef>
              <a:spcAft>
                <a:spcPct val="0"/>
              </a:spcAft>
            </a:pPr>
            <a:endParaRPr lang="en-US" altLang="zh-CN" sz="1600" dirty="0" smtClean="0">
              <a:solidFill>
                <a:schemeClr val="bg1"/>
              </a:solidFill>
              <a:latin typeface="Arial Unicode MS" panose="020B0604020202020204" pitchFamily="34" charset="-122"/>
              <a:ea typeface="SFMono-Regular"/>
            </a:endParaRPr>
          </a:p>
          <a:p>
            <a:pPr eaLnBrk="0" fontAlgn="base" hangingPunct="0">
              <a:spcBef>
                <a:spcPct val="0"/>
              </a:spcBef>
              <a:spcAft>
                <a:spcPct val="0"/>
              </a:spcAft>
            </a:pPr>
            <a:r>
              <a:rPr lang="zh-CN" altLang="zh-CN" sz="1600" dirty="0" smtClean="0">
                <a:solidFill>
                  <a:schemeClr val="bg1"/>
                </a:solidFill>
                <a:latin typeface="Arial Unicode MS" panose="020B0604020202020204" pitchFamily="34" charset="-122"/>
                <a:ea typeface="SFMono-Regular"/>
              </a:rPr>
              <a:t> </a:t>
            </a:r>
            <a:r>
              <a:rPr lang="zh-CN" altLang="en-US" sz="1600" dirty="0">
                <a:solidFill>
                  <a:srgbClr val="92D050"/>
                </a:solidFill>
                <a:latin typeface="Arial Unicode MS" panose="020B0604020202020204" pitchFamily="34" charset="-122"/>
                <a:ea typeface="SFMono-Regular"/>
              </a:rPr>
              <a:t>解决</a:t>
            </a:r>
            <a:r>
              <a:rPr lang="zh-CN" altLang="en-US" sz="1600" dirty="0">
                <a:solidFill>
                  <a:schemeClr val="bg1"/>
                </a:solidFill>
                <a:latin typeface="Arial Unicode MS" panose="020B0604020202020204" pitchFamily="34" charset="-122"/>
                <a:ea typeface="SFMono-Regular"/>
              </a:rPr>
              <a:t>：</a:t>
            </a:r>
            <a:r>
              <a:rPr lang="zh-CN" altLang="en-US" sz="1600" dirty="0">
                <a:solidFill>
                  <a:schemeClr val="bg1"/>
                </a:solidFill>
                <a:latin typeface="Arial Unicode MS" panose="020B0604020202020204" pitchFamily="34" charset="-122"/>
                <a:ea typeface="SFMono-Regular"/>
              </a:rPr>
              <a:t>在父 </a:t>
            </a:r>
            <a:r>
              <a:rPr lang="en-US" altLang="zh-CN" sz="1600" dirty="0">
                <a:solidFill>
                  <a:schemeClr val="bg1"/>
                </a:solidFill>
                <a:latin typeface="Arial Unicode MS" panose="020B0604020202020204" pitchFamily="34" charset="-122"/>
                <a:ea typeface="SFMono-Regular"/>
              </a:rPr>
              <a:t>Fragment </a:t>
            </a:r>
            <a:r>
              <a:rPr lang="zh-CN" altLang="en-US" sz="1600" dirty="0">
                <a:solidFill>
                  <a:schemeClr val="bg1"/>
                </a:solidFill>
                <a:latin typeface="Arial Unicode MS" panose="020B0604020202020204" pitchFamily="34" charset="-122"/>
                <a:ea typeface="SFMono-Regular"/>
              </a:rPr>
              <a:t>可见的时候，分发自己可见状态的同时，把自己的可见状态通知子 </a:t>
            </a:r>
            <a:r>
              <a:rPr lang="en-US" altLang="zh-CN" sz="1600" dirty="0">
                <a:solidFill>
                  <a:schemeClr val="bg1"/>
                </a:solidFill>
                <a:latin typeface="Arial Unicode MS" panose="020B0604020202020204" pitchFamily="34" charset="-122"/>
                <a:ea typeface="SFMono-Regular"/>
              </a:rPr>
              <a:t>Fragment</a:t>
            </a:r>
            <a:endParaRPr lang="zh-CN" altLang="zh-CN" sz="1600" dirty="0">
              <a:solidFill>
                <a:schemeClr val="bg1"/>
              </a:solidFill>
              <a:latin typeface="Arial Unicode MS" panose="020B0604020202020204" pitchFamily="34" charset="-122"/>
              <a:ea typeface="SFMono-Regular"/>
            </a:endParaRPr>
          </a:p>
        </p:txBody>
      </p:sp>
      <p:pic>
        <p:nvPicPr>
          <p:cNvPr id="2" name="图片 1"/>
          <p:cNvPicPr>
            <a:picLocks noChangeAspect="1"/>
          </p:cNvPicPr>
          <p:nvPr/>
        </p:nvPicPr>
        <p:blipFill>
          <a:blip r:embed="rId2"/>
          <a:stretch>
            <a:fillRect/>
          </a:stretch>
        </p:blipFill>
        <p:spPr>
          <a:xfrm>
            <a:off x="318431" y="1575933"/>
            <a:ext cx="6904762" cy="3619048"/>
          </a:xfrm>
          <a:prstGeom prst="rect">
            <a:avLst/>
          </a:prstGeom>
        </p:spPr>
      </p:pic>
    </p:spTree>
    <p:extLst>
      <p:ext uri="{BB962C8B-B14F-4D97-AF65-F5344CB8AC3E}">
        <p14:creationId xmlns:p14="http://schemas.microsoft.com/office/powerpoint/2010/main" val="41572517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876804" y="339634"/>
            <a:ext cx="3262432" cy="461665"/>
          </a:xfrm>
          <a:prstGeom prst="rect">
            <a:avLst/>
          </a:prstGeom>
          <a:noFill/>
        </p:spPr>
        <p:txBody>
          <a:bodyPr wrap="none" rtlCol="0">
            <a:spAutoFit/>
          </a:bodyPr>
          <a:lstStyle/>
          <a:p>
            <a:r>
              <a:rPr lang="zh-CN" altLang="en-US" sz="2400" dirty="0" smtClean="0">
                <a:solidFill>
                  <a:schemeClr val="accent3"/>
                </a:solidFill>
              </a:rPr>
              <a:t>嵌套加载问题解决方案</a:t>
            </a:r>
            <a:endParaRPr lang="zh-CN" altLang="en-US" sz="2400" dirty="0">
              <a:solidFill>
                <a:schemeClr val="accent3"/>
              </a:solidFill>
            </a:endParaRPr>
          </a:p>
        </p:txBody>
      </p:sp>
      <p:pic>
        <p:nvPicPr>
          <p:cNvPr id="5122" name="Picture 2" descr="https://camo.githubusercontent.com/1943d72a92284cae65907b68c0d5aacfffed3586/68747470733a2f2f7773312e73696e61696d672e636e2f6c617267652f303036744e6337396c793166716c756663623575346a33316b36307775337a672e6a7067"/>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83958" y="1045826"/>
            <a:ext cx="9800271" cy="5728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28228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电子产品, 室内, 监视器, 墙壁&#10;&#10;已生成高可信度的说明">
            <a:extLst>
              <a:ext uri="{FF2B5EF4-FFF2-40B4-BE49-F238E27FC236}">
                <a16:creationId xmlns:a16="http://schemas.microsoft.com/office/drawing/2014/main" xmlns="" id="{F8845A25-06B8-438E-84D8-F205F5654E37}"/>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grpSp>
        <p:nvGrpSpPr>
          <p:cNvPr id="4" name="组合 3">
            <a:extLst>
              <a:ext uri="{FF2B5EF4-FFF2-40B4-BE49-F238E27FC236}">
                <a16:creationId xmlns:a16="http://schemas.microsoft.com/office/drawing/2014/main" xmlns="" id="{CABBDDA8-AFDA-4CAA-AC4D-C97D7DE7D3D3}"/>
              </a:ext>
            </a:extLst>
          </p:cNvPr>
          <p:cNvGrpSpPr/>
          <p:nvPr/>
        </p:nvGrpSpPr>
        <p:grpSpPr>
          <a:xfrm>
            <a:off x="6133433" y="1662826"/>
            <a:ext cx="4762500" cy="707886"/>
            <a:chOff x="955462" y="1771084"/>
            <a:chExt cx="4762500" cy="707886"/>
          </a:xfrm>
        </p:grpSpPr>
        <p:grpSp>
          <p:nvGrpSpPr>
            <p:cNvPr id="5" name="组合 4">
              <a:extLst>
                <a:ext uri="{FF2B5EF4-FFF2-40B4-BE49-F238E27FC236}">
                  <a16:creationId xmlns:a16="http://schemas.microsoft.com/office/drawing/2014/main" xmlns="" id="{2BDD6B83-44C1-4E54-A52C-974B5152176C}"/>
                </a:ext>
              </a:extLst>
            </p:cNvPr>
            <p:cNvGrpSpPr/>
            <p:nvPr/>
          </p:nvGrpSpPr>
          <p:grpSpPr>
            <a:xfrm>
              <a:off x="1742862" y="1831126"/>
              <a:ext cx="3975100" cy="597718"/>
              <a:chOff x="7192010" y="1640849"/>
              <a:chExt cx="3975100" cy="597718"/>
            </a:xfrm>
          </p:grpSpPr>
          <p:sp>
            <p:nvSpPr>
              <p:cNvPr id="7" name="文本框 6">
                <a:extLst>
                  <a:ext uri="{FF2B5EF4-FFF2-40B4-BE49-F238E27FC236}">
                    <a16:creationId xmlns:a16="http://schemas.microsoft.com/office/drawing/2014/main" xmlns="" id="{8FEE52C6-014C-4DAC-8816-DB3F3C124264}"/>
                  </a:ext>
                </a:extLst>
              </p:cNvPr>
              <p:cNvSpPr txBox="1"/>
              <p:nvPr/>
            </p:nvSpPr>
            <p:spPr>
              <a:xfrm>
                <a:off x="7192010" y="1640849"/>
                <a:ext cx="3543300" cy="4616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err="1" smtClean="0">
                    <a:solidFill>
                      <a:srgbClr val="1AFFFE"/>
                    </a:solidFill>
                    <a:latin typeface="碳纤维正粗黑简体" panose="02010601030101010101" pitchFamily="2" charset="-122"/>
                    <a:ea typeface="碳纤维正粗黑简体" panose="02010601030101010101" pitchFamily="2" charset="-122"/>
                  </a:rPr>
                  <a:t>viewPager</a:t>
                </a:r>
                <a:r>
                  <a:rPr lang="zh-CN" altLang="en-US" sz="2400" dirty="0" smtClean="0">
                    <a:solidFill>
                      <a:srgbClr val="1AFFFE"/>
                    </a:solidFill>
                    <a:latin typeface="碳纤维正粗黑简体" panose="02010601030101010101" pitchFamily="2" charset="-122"/>
                    <a:ea typeface="碳纤维正粗黑简体" panose="02010601030101010101" pitchFamily="2" charset="-122"/>
                  </a:rPr>
                  <a:t>布局之困</a:t>
                </a:r>
                <a:endParaRPr kumimoji="0" lang="zh-CN" altLang="en-US" sz="2400" b="0" i="0" u="none" strike="noStrike" kern="1200" cap="none" spc="0" normalizeH="0" baseline="0" noProof="0" dirty="0">
                  <a:ln>
                    <a:noFill/>
                  </a:ln>
                  <a:solidFill>
                    <a:srgbClr val="1AFFFE"/>
                  </a:solidFill>
                  <a:effectLst/>
                  <a:uLnTx/>
                  <a:uFillTx/>
                  <a:latin typeface="碳纤维正粗黑简体" panose="02010601030101010101" pitchFamily="2" charset="-122"/>
                  <a:ea typeface="碳纤维正粗黑简体" panose="02010601030101010101" pitchFamily="2" charset="-122"/>
                  <a:cs typeface="+mn-cs"/>
                </a:endParaRPr>
              </a:p>
            </p:txBody>
          </p:sp>
          <p:sp>
            <p:nvSpPr>
              <p:cNvPr id="8" name="文本框 7">
                <a:extLst>
                  <a:ext uri="{FF2B5EF4-FFF2-40B4-BE49-F238E27FC236}">
                    <a16:creationId xmlns:a16="http://schemas.microsoft.com/office/drawing/2014/main" xmlns="" id="{227CEB11-0847-4161-A425-FF1597D3AFAF}"/>
                  </a:ext>
                </a:extLst>
              </p:cNvPr>
              <p:cNvSpPr txBox="1"/>
              <p:nvPr/>
            </p:nvSpPr>
            <p:spPr>
              <a:xfrm>
                <a:off x="7192010" y="1975995"/>
                <a:ext cx="3975100" cy="262572"/>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lang="en-US" altLang="zh-CN" sz="1050" dirty="0" err="1" smtClean="0">
                    <a:solidFill>
                      <a:srgbClr val="1AFFFE"/>
                    </a:solidFill>
                    <a:latin typeface="微软雅黑"/>
                    <a:ea typeface="微软雅黑"/>
                  </a:rPr>
                  <a:t>Wrap_content</a:t>
                </a:r>
                <a:r>
                  <a:rPr lang="en-US" altLang="zh-CN" sz="1050" dirty="0" smtClean="0">
                    <a:solidFill>
                      <a:srgbClr val="1AFFFE"/>
                    </a:solidFill>
                    <a:latin typeface="微软雅黑"/>
                    <a:ea typeface="微软雅黑"/>
                  </a:rPr>
                  <a:t>/100dp</a:t>
                </a:r>
                <a:r>
                  <a:rPr lang="zh-CN" altLang="en-US" sz="1050" dirty="0" smtClean="0">
                    <a:solidFill>
                      <a:srgbClr val="1AFFFE"/>
                    </a:solidFill>
                    <a:latin typeface="微软雅黑"/>
                    <a:ea typeface="微软雅黑"/>
                  </a:rPr>
                  <a:t>设置无效</a:t>
                </a:r>
                <a:r>
                  <a:rPr lang="en-US" altLang="zh-CN" sz="1050" dirty="0" smtClean="0">
                    <a:solidFill>
                      <a:srgbClr val="1AFFFE"/>
                    </a:solidFill>
                    <a:latin typeface="微软雅黑"/>
                    <a:ea typeface="微软雅黑"/>
                  </a:rPr>
                  <a:t> </a:t>
                </a:r>
                <a:endParaRPr kumimoji="0" lang="en-US" altLang="zh-CN" sz="1050" b="0" i="0" u="none" strike="noStrike" kern="1200" cap="none" spc="0" normalizeH="0" baseline="0" noProof="0" dirty="0">
                  <a:ln>
                    <a:noFill/>
                  </a:ln>
                  <a:solidFill>
                    <a:srgbClr val="1AFFFE"/>
                  </a:solidFill>
                  <a:effectLst/>
                  <a:uLnTx/>
                  <a:uFillTx/>
                  <a:latin typeface="微软雅黑"/>
                  <a:ea typeface="微软雅黑"/>
                  <a:cs typeface="+mn-cs"/>
                </a:endParaRPr>
              </a:p>
            </p:txBody>
          </p:sp>
        </p:grpSp>
        <p:sp>
          <p:nvSpPr>
            <p:cNvPr id="6" name="文本框 5">
              <a:extLst>
                <a:ext uri="{FF2B5EF4-FFF2-40B4-BE49-F238E27FC236}">
                  <a16:creationId xmlns:a16="http://schemas.microsoft.com/office/drawing/2014/main" xmlns="" id="{623BC4B7-4B78-4D8F-B1AF-48BB6DDA0E88}"/>
                </a:ext>
              </a:extLst>
            </p:cNvPr>
            <p:cNvSpPr txBox="1"/>
            <p:nvPr/>
          </p:nvSpPr>
          <p:spPr>
            <a:xfrm>
              <a:off x="955462" y="1771084"/>
              <a:ext cx="898003" cy="707886"/>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i="0" u="none" strike="noStrike" kern="1200" cap="none" spc="0" normalizeH="0" baseline="0" noProof="0" dirty="0">
                  <a:ln>
                    <a:noFill/>
                  </a:ln>
                  <a:solidFill>
                    <a:srgbClr val="1AFFFE"/>
                  </a:solidFill>
                  <a:effectLst/>
                  <a:uLnTx/>
                  <a:uFillTx/>
                  <a:latin typeface="Arial"/>
                  <a:ea typeface="微软雅黑"/>
                  <a:cs typeface="+mn-cs"/>
                </a:rPr>
                <a:t>01.</a:t>
              </a:r>
              <a:endParaRPr kumimoji="0" lang="zh-CN" altLang="en-US" sz="4000" i="0" u="none" strike="noStrike" kern="1200" cap="none" spc="0" normalizeH="0" baseline="0" noProof="0" dirty="0">
                <a:ln>
                  <a:noFill/>
                </a:ln>
                <a:solidFill>
                  <a:srgbClr val="1AFFFE"/>
                </a:solidFill>
                <a:effectLst/>
                <a:uLnTx/>
                <a:uFillTx/>
                <a:latin typeface="Arial"/>
                <a:ea typeface="微软雅黑"/>
                <a:cs typeface="+mn-cs"/>
              </a:endParaRPr>
            </a:p>
          </p:txBody>
        </p:sp>
      </p:grpSp>
      <p:grpSp>
        <p:nvGrpSpPr>
          <p:cNvPr id="9" name="组合 8">
            <a:extLst>
              <a:ext uri="{FF2B5EF4-FFF2-40B4-BE49-F238E27FC236}">
                <a16:creationId xmlns:a16="http://schemas.microsoft.com/office/drawing/2014/main" xmlns="" id="{E97CAF24-EEA9-4761-8D02-FF65B96F1925}"/>
              </a:ext>
            </a:extLst>
          </p:cNvPr>
          <p:cNvGrpSpPr/>
          <p:nvPr/>
        </p:nvGrpSpPr>
        <p:grpSpPr>
          <a:xfrm>
            <a:off x="6133433" y="2635702"/>
            <a:ext cx="4762500" cy="707886"/>
            <a:chOff x="955462" y="1771084"/>
            <a:chExt cx="4762500" cy="707886"/>
          </a:xfrm>
        </p:grpSpPr>
        <p:grpSp>
          <p:nvGrpSpPr>
            <p:cNvPr id="10" name="组合 9">
              <a:extLst>
                <a:ext uri="{FF2B5EF4-FFF2-40B4-BE49-F238E27FC236}">
                  <a16:creationId xmlns:a16="http://schemas.microsoft.com/office/drawing/2014/main" xmlns="" id="{93C442B8-ED20-4901-A358-BFD46B1E57B2}"/>
                </a:ext>
              </a:extLst>
            </p:cNvPr>
            <p:cNvGrpSpPr/>
            <p:nvPr/>
          </p:nvGrpSpPr>
          <p:grpSpPr>
            <a:xfrm>
              <a:off x="1742862" y="1831126"/>
              <a:ext cx="3975100" cy="611697"/>
              <a:chOff x="7192010" y="1640849"/>
              <a:chExt cx="3975100" cy="611697"/>
            </a:xfrm>
          </p:grpSpPr>
          <p:sp>
            <p:nvSpPr>
              <p:cNvPr id="12" name="文本框 11">
                <a:extLst>
                  <a:ext uri="{FF2B5EF4-FFF2-40B4-BE49-F238E27FC236}">
                    <a16:creationId xmlns:a16="http://schemas.microsoft.com/office/drawing/2014/main" xmlns="" id="{255854FA-E8AE-4366-B58A-85291D6432E1}"/>
                  </a:ext>
                </a:extLst>
              </p:cNvPr>
              <p:cNvSpPr txBox="1"/>
              <p:nvPr/>
            </p:nvSpPr>
            <p:spPr>
              <a:xfrm>
                <a:off x="7192010" y="1640849"/>
                <a:ext cx="3543300" cy="4616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smtClean="0">
                    <a:ln>
                      <a:noFill/>
                    </a:ln>
                    <a:solidFill>
                      <a:srgbClr val="1AFFFE"/>
                    </a:solidFill>
                    <a:effectLst/>
                    <a:uLnTx/>
                    <a:uFillTx/>
                    <a:latin typeface="碳纤维正粗黑简体" panose="02010601030101010101" pitchFamily="2" charset="-122"/>
                    <a:ea typeface="碳纤维正粗黑简体" panose="02010601030101010101" pitchFamily="2" charset="-122"/>
                    <a:cs typeface="+mn-cs"/>
                  </a:rPr>
                  <a:t>缓存机制源码层解析</a:t>
                </a:r>
                <a:endParaRPr kumimoji="0" lang="zh-CN" altLang="en-US" sz="2400" b="0" i="0" u="none" strike="noStrike" kern="1200" cap="none" spc="0" normalizeH="0" baseline="0" noProof="0" dirty="0">
                  <a:ln>
                    <a:noFill/>
                  </a:ln>
                  <a:solidFill>
                    <a:srgbClr val="1AFFFE"/>
                  </a:solidFill>
                  <a:effectLst/>
                  <a:uLnTx/>
                  <a:uFillTx/>
                  <a:latin typeface="碳纤维正粗黑简体" panose="02010601030101010101" pitchFamily="2" charset="-122"/>
                  <a:ea typeface="碳纤维正粗黑简体" panose="02010601030101010101" pitchFamily="2" charset="-122"/>
                  <a:cs typeface="+mn-cs"/>
                </a:endParaRPr>
              </a:p>
            </p:txBody>
          </p:sp>
          <p:sp>
            <p:nvSpPr>
              <p:cNvPr id="13" name="文本框 12">
                <a:extLst>
                  <a:ext uri="{FF2B5EF4-FFF2-40B4-BE49-F238E27FC236}">
                    <a16:creationId xmlns:a16="http://schemas.microsoft.com/office/drawing/2014/main" xmlns="" id="{0B2E31F2-846A-4477-80D9-7A86F870BA60}"/>
                  </a:ext>
                </a:extLst>
              </p:cNvPr>
              <p:cNvSpPr txBox="1"/>
              <p:nvPr/>
            </p:nvSpPr>
            <p:spPr>
              <a:xfrm>
                <a:off x="7192010" y="1975995"/>
                <a:ext cx="3975100" cy="276551"/>
              </a:xfrm>
              <a:prstGeom prst="rect">
                <a:avLst/>
              </a:prstGeom>
              <a:noFill/>
            </p:spPr>
            <p:txBody>
              <a:bodyPr wrap="square" rtlCol="0">
                <a:spAutoFit/>
                <a:scene3d>
                  <a:camera prst="orthographicFront"/>
                  <a:lightRig rig="threePt" dir="t"/>
                </a:scene3d>
                <a:sp3d contourW="12700"/>
              </a:bodyPr>
              <a:lstStyle/>
              <a:p>
                <a:pPr lvl="0">
                  <a:lnSpc>
                    <a:spcPct val="114000"/>
                  </a:lnSpc>
                  <a:defRPr/>
                </a:pPr>
                <a:r>
                  <a:rPr lang="en-US" altLang="zh-CN" sz="1050" dirty="0" err="1" smtClean="0">
                    <a:solidFill>
                      <a:srgbClr val="1AFFFE"/>
                    </a:solidFill>
                    <a:latin typeface="微软雅黑"/>
                  </a:rPr>
                  <a:t>setOffscreenPageLimit</a:t>
                </a:r>
                <a:r>
                  <a:rPr lang="en-US" altLang="zh-CN" sz="1050" dirty="0" smtClean="0">
                    <a:solidFill>
                      <a:srgbClr val="1AFFFE"/>
                    </a:solidFill>
                    <a:latin typeface="微软雅黑"/>
                  </a:rPr>
                  <a:t> </a:t>
                </a:r>
                <a:r>
                  <a:rPr lang="zh-CN" altLang="en-US" sz="1050" dirty="0" smtClean="0">
                    <a:solidFill>
                      <a:srgbClr val="1AFFFE"/>
                    </a:solidFill>
                    <a:latin typeface="微软雅黑"/>
                    <a:ea typeface="微软雅黑"/>
                  </a:rPr>
                  <a:t>无效的根本原因源码解析</a:t>
                </a:r>
                <a:endParaRPr kumimoji="0" lang="en-US" altLang="zh-CN" sz="1050" b="0" i="0" u="none" strike="noStrike" kern="1200" cap="none" spc="0" normalizeH="0" baseline="0" noProof="0" dirty="0">
                  <a:ln>
                    <a:noFill/>
                  </a:ln>
                  <a:solidFill>
                    <a:srgbClr val="1AFFFE"/>
                  </a:solidFill>
                  <a:effectLst/>
                  <a:uLnTx/>
                  <a:uFillTx/>
                  <a:latin typeface="微软雅黑"/>
                  <a:ea typeface="微软雅黑"/>
                  <a:cs typeface="+mn-cs"/>
                </a:endParaRPr>
              </a:p>
            </p:txBody>
          </p:sp>
        </p:grpSp>
        <p:sp>
          <p:nvSpPr>
            <p:cNvPr id="11" name="文本框 10">
              <a:extLst>
                <a:ext uri="{FF2B5EF4-FFF2-40B4-BE49-F238E27FC236}">
                  <a16:creationId xmlns:a16="http://schemas.microsoft.com/office/drawing/2014/main" xmlns="" id="{A80D652B-47E3-4047-AB50-4A495DD9B373}"/>
                </a:ext>
              </a:extLst>
            </p:cNvPr>
            <p:cNvSpPr txBox="1"/>
            <p:nvPr/>
          </p:nvSpPr>
          <p:spPr>
            <a:xfrm>
              <a:off x="955462" y="1771084"/>
              <a:ext cx="898003" cy="707886"/>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i="0" u="none" strike="noStrike" kern="1200" cap="none" spc="0" normalizeH="0" baseline="0" noProof="0" dirty="0">
                  <a:ln>
                    <a:noFill/>
                  </a:ln>
                  <a:solidFill>
                    <a:srgbClr val="1AFFFE"/>
                  </a:solidFill>
                  <a:effectLst/>
                  <a:uLnTx/>
                  <a:uFillTx/>
                  <a:latin typeface="Arial"/>
                  <a:ea typeface="微软雅黑"/>
                  <a:cs typeface="+mn-cs"/>
                </a:rPr>
                <a:t>02.</a:t>
              </a:r>
              <a:endParaRPr kumimoji="0" lang="zh-CN" altLang="en-US" sz="4000" i="0" u="none" strike="noStrike" kern="1200" cap="none" spc="0" normalizeH="0" baseline="0" noProof="0" dirty="0">
                <a:ln>
                  <a:noFill/>
                </a:ln>
                <a:solidFill>
                  <a:srgbClr val="1AFFFE"/>
                </a:solidFill>
                <a:effectLst/>
                <a:uLnTx/>
                <a:uFillTx/>
                <a:latin typeface="Arial"/>
                <a:ea typeface="微软雅黑"/>
                <a:cs typeface="+mn-cs"/>
              </a:endParaRPr>
            </a:p>
          </p:txBody>
        </p:sp>
      </p:grpSp>
      <p:grpSp>
        <p:nvGrpSpPr>
          <p:cNvPr id="14" name="组合 13">
            <a:extLst>
              <a:ext uri="{FF2B5EF4-FFF2-40B4-BE49-F238E27FC236}">
                <a16:creationId xmlns:a16="http://schemas.microsoft.com/office/drawing/2014/main" xmlns="" id="{8D4CD6BC-4EC1-45E6-A19A-542D5045FB13}"/>
              </a:ext>
            </a:extLst>
          </p:cNvPr>
          <p:cNvGrpSpPr/>
          <p:nvPr/>
        </p:nvGrpSpPr>
        <p:grpSpPr>
          <a:xfrm>
            <a:off x="6133433" y="3608578"/>
            <a:ext cx="4762500" cy="707886"/>
            <a:chOff x="955462" y="1771084"/>
            <a:chExt cx="4762500" cy="707886"/>
          </a:xfrm>
        </p:grpSpPr>
        <p:grpSp>
          <p:nvGrpSpPr>
            <p:cNvPr id="15" name="组合 14">
              <a:extLst>
                <a:ext uri="{FF2B5EF4-FFF2-40B4-BE49-F238E27FC236}">
                  <a16:creationId xmlns:a16="http://schemas.microsoft.com/office/drawing/2014/main" xmlns="" id="{508E03D9-7119-4EAE-9726-C03BDBF4AD2C}"/>
                </a:ext>
              </a:extLst>
            </p:cNvPr>
            <p:cNvGrpSpPr/>
            <p:nvPr/>
          </p:nvGrpSpPr>
          <p:grpSpPr>
            <a:xfrm>
              <a:off x="1742862" y="1831126"/>
              <a:ext cx="3975100" cy="611697"/>
              <a:chOff x="7192010" y="1640849"/>
              <a:chExt cx="3975100" cy="611697"/>
            </a:xfrm>
          </p:grpSpPr>
          <p:sp>
            <p:nvSpPr>
              <p:cNvPr id="17" name="文本框 16">
                <a:extLst>
                  <a:ext uri="{FF2B5EF4-FFF2-40B4-BE49-F238E27FC236}">
                    <a16:creationId xmlns:a16="http://schemas.microsoft.com/office/drawing/2014/main" xmlns="" id="{419D474B-5253-4596-B76B-A00AD8283BB1}"/>
                  </a:ext>
                </a:extLst>
              </p:cNvPr>
              <p:cNvSpPr txBox="1"/>
              <p:nvPr/>
            </p:nvSpPr>
            <p:spPr>
              <a:xfrm>
                <a:off x="7192010" y="1640849"/>
                <a:ext cx="3543300" cy="4616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noProof="0" dirty="0" err="1" smtClean="0">
                    <a:solidFill>
                      <a:srgbClr val="1AFFFE"/>
                    </a:solidFill>
                    <a:latin typeface="碳纤维正粗黑简体" panose="02010601030101010101" pitchFamily="2" charset="-122"/>
                    <a:ea typeface="碳纤维正粗黑简体" panose="02010601030101010101" pitchFamily="2" charset="-122"/>
                  </a:rPr>
                  <a:t>viewPager</a:t>
                </a:r>
                <a:r>
                  <a:rPr lang="en-US" altLang="zh-CN" sz="2400" noProof="0" dirty="0" smtClean="0">
                    <a:solidFill>
                      <a:srgbClr val="1AFFFE"/>
                    </a:solidFill>
                    <a:latin typeface="碳纤维正粗黑简体" panose="02010601030101010101" pitchFamily="2" charset="-122"/>
                    <a:ea typeface="碳纤维正粗黑简体" panose="02010601030101010101" pitchFamily="2" charset="-122"/>
                  </a:rPr>
                  <a:t> </a:t>
                </a:r>
                <a:r>
                  <a:rPr lang="zh-CN" altLang="en-US" sz="2400" noProof="0" dirty="0" smtClean="0">
                    <a:solidFill>
                      <a:srgbClr val="1AFFFE"/>
                    </a:solidFill>
                    <a:latin typeface="碳纤维正粗黑简体" panose="02010601030101010101" pitchFamily="2" charset="-122"/>
                    <a:ea typeface="碳纤维正粗黑简体" panose="02010601030101010101" pitchFamily="2" charset="-122"/>
                  </a:rPr>
                  <a:t>常规懒加载</a:t>
                </a:r>
                <a:endParaRPr kumimoji="0" lang="zh-CN" altLang="en-US" sz="2400" b="0" i="0" u="none" strike="noStrike" kern="1200" cap="none" spc="0" normalizeH="0" baseline="0" noProof="0" dirty="0">
                  <a:ln>
                    <a:noFill/>
                  </a:ln>
                  <a:solidFill>
                    <a:srgbClr val="1AFFFE"/>
                  </a:solidFill>
                  <a:effectLst/>
                  <a:uLnTx/>
                  <a:uFillTx/>
                  <a:latin typeface="碳纤维正粗黑简体" panose="02010601030101010101" pitchFamily="2" charset="-122"/>
                  <a:ea typeface="碳纤维正粗黑简体" panose="02010601030101010101" pitchFamily="2" charset="-122"/>
                  <a:cs typeface="+mn-cs"/>
                </a:endParaRPr>
              </a:p>
            </p:txBody>
          </p:sp>
          <p:sp>
            <p:nvSpPr>
              <p:cNvPr id="18" name="文本框 17">
                <a:extLst>
                  <a:ext uri="{FF2B5EF4-FFF2-40B4-BE49-F238E27FC236}">
                    <a16:creationId xmlns:a16="http://schemas.microsoft.com/office/drawing/2014/main" xmlns="" id="{D60125F2-72D8-454F-AC6D-644D32E37BDF}"/>
                  </a:ext>
                </a:extLst>
              </p:cNvPr>
              <p:cNvSpPr txBox="1"/>
              <p:nvPr/>
            </p:nvSpPr>
            <p:spPr>
              <a:xfrm>
                <a:off x="7192010" y="1975995"/>
                <a:ext cx="3975100" cy="276551"/>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lang="en-US" altLang="zh-CN" sz="1050" dirty="0" err="1" smtClean="0">
                    <a:solidFill>
                      <a:srgbClr val="1AFFFE"/>
                    </a:solidFill>
                    <a:latin typeface="微软雅黑"/>
                    <a:ea typeface="微软雅黑"/>
                  </a:rPr>
                  <a:t>viewPager+fragment</a:t>
                </a:r>
                <a:r>
                  <a:rPr lang="zh-CN" altLang="en-US" sz="1050" dirty="0" smtClean="0">
                    <a:solidFill>
                      <a:srgbClr val="1AFFFE"/>
                    </a:solidFill>
                    <a:latin typeface="微软雅黑"/>
                    <a:ea typeface="微软雅黑"/>
                  </a:rPr>
                  <a:t>单层嵌套懒加载</a:t>
                </a:r>
                <a:endParaRPr kumimoji="0" lang="en-US" altLang="zh-CN" sz="1050" b="0" i="0" u="none" strike="noStrike" kern="1200" cap="none" spc="0" normalizeH="0" baseline="0" noProof="0" dirty="0">
                  <a:ln>
                    <a:noFill/>
                  </a:ln>
                  <a:solidFill>
                    <a:srgbClr val="1AFFFE"/>
                  </a:solidFill>
                  <a:effectLst/>
                  <a:uLnTx/>
                  <a:uFillTx/>
                  <a:latin typeface="微软雅黑"/>
                  <a:ea typeface="微软雅黑"/>
                  <a:cs typeface="+mn-cs"/>
                </a:endParaRPr>
              </a:p>
            </p:txBody>
          </p:sp>
        </p:grpSp>
        <p:sp>
          <p:nvSpPr>
            <p:cNvPr id="16" name="文本框 15">
              <a:extLst>
                <a:ext uri="{FF2B5EF4-FFF2-40B4-BE49-F238E27FC236}">
                  <a16:creationId xmlns:a16="http://schemas.microsoft.com/office/drawing/2014/main" xmlns="" id="{93B0440F-3865-44F7-8B02-19A09D2E4A24}"/>
                </a:ext>
              </a:extLst>
            </p:cNvPr>
            <p:cNvSpPr txBox="1"/>
            <p:nvPr/>
          </p:nvSpPr>
          <p:spPr>
            <a:xfrm>
              <a:off x="955462" y="1771084"/>
              <a:ext cx="898003" cy="707886"/>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i="0" u="none" strike="noStrike" kern="1200" cap="none" spc="0" normalizeH="0" baseline="0" noProof="0" dirty="0">
                  <a:ln>
                    <a:noFill/>
                  </a:ln>
                  <a:solidFill>
                    <a:srgbClr val="1AFFFE"/>
                  </a:solidFill>
                  <a:effectLst/>
                  <a:uLnTx/>
                  <a:uFillTx/>
                  <a:latin typeface="Arial"/>
                  <a:ea typeface="微软雅黑"/>
                  <a:cs typeface="+mn-cs"/>
                </a:rPr>
                <a:t>03.</a:t>
              </a:r>
              <a:endParaRPr kumimoji="0" lang="zh-CN" altLang="en-US" sz="4000" i="0" u="none" strike="noStrike" kern="1200" cap="none" spc="0" normalizeH="0" baseline="0" noProof="0" dirty="0">
                <a:ln>
                  <a:noFill/>
                </a:ln>
                <a:solidFill>
                  <a:srgbClr val="1AFFFE"/>
                </a:solidFill>
                <a:effectLst/>
                <a:uLnTx/>
                <a:uFillTx/>
                <a:latin typeface="Arial"/>
                <a:ea typeface="微软雅黑"/>
                <a:cs typeface="+mn-cs"/>
              </a:endParaRPr>
            </a:p>
          </p:txBody>
        </p:sp>
      </p:grpSp>
      <p:grpSp>
        <p:nvGrpSpPr>
          <p:cNvPr id="19" name="组合 18">
            <a:extLst>
              <a:ext uri="{FF2B5EF4-FFF2-40B4-BE49-F238E27FC236}">
                <a16:creationId xmlns:a16="http://schemas.microsoft.com/office/drawing/2014/main" xmlns="" id="{0DE067DF-7045-496E-9DE8-9DA3C27F494E}"/>
              </a:ext>
            </a:extLst>
          </p:cNvPr>
          <p:cNvGrpSpPr/>
          <p:nvPr/>
        </p:nvGrpSpPr>
        <p:grpSpPr>
          <a:xfrm>
            <a:off x="6133433" y="4581454"/>
            <a:ext cx="4762500" cy="707886"/>
            <a:chOff x="955462" y="1771084"/>
            <a:chExt cx="4762500" cy="707886"/>
          </a:xfrm>
        </p:grpSpPr>
        <p:grpSp>
          <p:nvGrpSpPr>
            <p:cNvPr id="20" name="组合 19">
              <a:extLst>
                <a:ext uri="{FF2B5EF4-FFF2-40B4-BE49-F238E27FC236}">
                  <a16:creationId xmlns:a16="http://schemas.microsoft.com/office/drawing/2014/main" xmlns="" id="{9300474F-E5DB-48F2-B3C2-F5B9AF7EC261}"/>
                </a:ext>
              </a:extLst>
            </p:cNvPr>
            <p:cNvGrpSpPr/>
            <p:nvPr/>
          </p:nvGrpSpPr>
          <p:grpSpPr>
            <a:xfrm>
              <a:off x="1742862" y="1831126"/>
              <a:ext cx="3975100" cy="611697"/>
              <a:chOff x="7192010" y="1640849"/>
              <a:chExt cx="3975100" cy="611697"/>
            </a:xfrm>
          </p:grpSpPr>
          <p:sp>
            <p:nvSpPr>
              <p:cNvPr id="22" name="文本框 21">
                <a:extLst>
                  <a:ext uri="{FF2B5EF4-FFF2-40B4-BE49-F238E27FC236}">
                    <a16:creationId xmlns:a16="http://schemas.microsoft.com/office/drawing/2014/main" xmlns="" id="{ABD7230D-75BA-44FF-9CB7-27EFE5FA4D7D}"/>
                  </a:ext>
                </a:extLst>
              </p:cNvPr>
              <p:cNvSpPr txBox="1"/>
              <p:nvPr/>
            </p:nvSpPr>
            <p:spPr>
              <a:xfrm>
                <a:off x="7192010" y="1640849"/>
                <a:ext cx="3860378" cy="4616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err="1" smtClean="0">
                    <a:ln>
                      <a:noFill/>
                    </a:ln>
                    <a:solidFill>
                      <a:srgbClr val="1AFFFE"/>
                    </a:solidFill>
                    <a:effectLst/>
                    <a:uLnTx/>
                    <a:uFillTx/>
                    <a:latin typeface="碳纤维正粗黑简体" panose="02010601030101010101" pitchFamily="2" charset="-122"/>
                    <a:ea typeface="碳纤维正粗黑简体" panose="02010601030101010101" pitchFamily="2" charset="-122"/>
                    <a:cs typeface="+mn-cs"/>
                  </a:rPr>
                  <a:t>viewPager</a:t>
                </a:r>
                <a:r>
                  <a:rPr kumimoji="0" lang="zh-CN" altLang="en-US" sz="2400" b="0" i="0" u="none" strike="noStrike" kern="1200" cap="none" spc="0" normalizeH="0" baseline="0" noProof="0" dirty="0" smtClean="0">
                    <a:ln>
                      <a:noFill/>
                    </a:ln>
                    <a:solidFill>
                      <a:srgbClr val="1AFFFE"/>
                    </a:solidFill>
                    <a:effectLst/>
                    <a:uLnTx/>
                    <a:uFillTx/>
                    <a:latin typeface="碳纤维正粗黑简体" panose="02010601030101010101" pitchFamily="2" charset="-122"/>
                    <a:ea typeface="碳纤维正粗黑简体" panose="02010601030101010101" pitchFamily="2" charset="-122"/>
                    <a:cs typeface="+mn-cs"/>
                  </a:rPr>
                  <a:t>深层嵌套懒加载</a:t>
                </a:r>
                <a:endParaRPr kumimoji="0" lang="zh-CN" altLang="en-US" sz="2400" b="0" i="0" u="none" strike="noStrike" kern="1200" cap="none" spc="0" normalizeH="0" baseline="0" noProof="0" dirty="0">
                  <a:ln>
                    <a:noFill/>
                  </a:ln>
                  <a:solidFill>
                    <a:srgbClr val="1AFFFE"/>
                  </a:solidFill>
                  <a:effectLst/>
                  <a:uLnTx/>
                  <a:uFillTx/>
                  <a:latin typeface="碳纤维正粗黑简体" panose="02010601030101010101" pitchFamily="2" charset="-122"/>
                  <a:ea typeface="碳纤维正粗黑简体" panose="02010601030101010101" pitchFamily="2" charset="-122"/>
                  <a:cs typeface="+mn-cs"/>
                </a:endParaRPr>
              </a:p>
            </p:txBody>
          </p:sp>
          <p:sp>
            <p:nvSpPr>
              <p:cNvPr id="23" name="文本框 22">
                <a:extLst>
                  <a:ext uri="{FF2B5EF4-FFF2-40B4-BE49-F238E27FC236}">
                    <a16:creationId xmlns:a16="http://schemas.microsoft.com/office/drawing/2014/main" xmlns="" id="{4101E961-9541-4F6E-A089-87E077CD39CB}"/>
                  </a:ext>
                </a:extLst>
              </p:cNvPr>
              <p:cNvSpPr txBox="1"/>
              <p:nvPr/>
            </p:nvSpPr>
            <p:spPr>
              <a:xfrm>
                <a:off x="7192010" y="1975995"/>
                <a:ext cx="3975100" cy="276551"/>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050" b="0" i="0" u="none" strike="noStrike" kern="1200" cap="none" spc="0" normalizeH="0" baseline="0" noProof="0" dirty="0" err="1" smtClean="0">
                    <a:ln>
                      <a:noFill/>
                    </a:ln>
                    <a:solidFill>
                      <a:srgbClr val="1AFFFE"/>
                    </a:solidFill>
                    <a:effectLst/>
                    <a:uLnTx/>
                    <a:uFillTx/>
                    <a:latin typeface="微软雅黑"/>
                    <a:ea typeface="微软雅黑"/>
                    <a:cs typeface="+mn-cs"/>
                  </a:rPr>
                  <a:t>viewPager</a:t>
                </a:r>
                <a:r>
                  <a:rPr lang="zh-CN" altLang="en-US" sz="1050" dirty="0" smtClean="0">
                    <a:solidFill>
                      <a:srgbClr val="1AFFFE"/>
                    </a:solidFill>
                    <a:latin typeface="微软雅黑"/>
                    <a:ea typeface="微软雅黑"/>
                  </a:rPr>
                  <a:t>嵌套</a:t>
                </a:r>
                <a:r>
                  <a:rPr lang="en-US" altLang="zh-CN" sz="1050" dirty="0" err="1" smtClean="0">
                    <a:solidFill>
                      <a:srgbClr val="1AFFFE"/>
                    </a:solidFill>
                    <a:latin typeface="微软雅黑"/>
                    <a:ea typeface="微软雅黑"/>
                  </a:rPr>
                  <a:t>viewPager</a:t>
                </a:r>
                <a:r>
                  <a:rPr lang="zh-CN" altLang="en-US" sz="1050" dirty="0" smtClean="0">
                    <a:solidFill>
                      <a:srgbClr val="1AFFFE"/>
                    </a:solidFill>
                    <a:latin typeface="微软雅黑"/>
                    <a:ea typeface="微软雅黑"/>
                  </a:rPr>
                  <a:t>双层嵌套懒加载</a:t>
                </a:r>
                <a:endParaRPr kumimoji="0" lang="en-US" altLang="zh-CN" sz="1050" b="0" i="0" u="none" strike="noStrike" kern="1200" cap="none" spc="0" normalizeH="0" baseline="0" noProof="0" dirty="0">
                  <a:ln>
                    <a:noFill/>
                  </a:ln>
                  <a:solidFill>
                    <a:srgbClr val="1AFFFE"/>
                  </a:solidFill>
                  <a:effectLst/>
                  <a:uLnTx/>
                  <a:uFillTx/>
                  <a:latin typeface="微软雅黑"/>
                  <a:ea typeface="微软雅黑"/>
                  <a:cs typeface="+mn-cs"/>
                </a:endParaRPr>
              </a:p>
            </p:txBody>
          </p:sp>
        </p:grpSp>
        <p:sp>
          <p:nvSpPr>
            <p:cNvPr id="21" name="文本框 20">
              <a:extLst>
                <a:ext uri="{FF2B5EF4-FFF2-40B4-BE49-F238E27FC236}">
                  <a16:creationId xmlns:a16="http://schemas.microsoft.com/office/drawing/2014/main" xmlns="" id="{B32F7F25-CEBF-4AF3-A885-85881450FB7C}"/>
                </a:ext>
              </a:extLst>
            </p:cNvPr>
            <p:cNvSpPr txBox="1"/>
            <p:nvPr/>
          </p:nvSpPr>
          <p:spPr>
            <a:xfrm>
              <a:off x="955462" y="1771084"/>
              <a:ext cx="898003" cy="707886"/>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i="0" u="none" strike="noStrike" kern="1200" cap="none" spc="0" normalizeH="0" baseline="0" noProof="0" dirty="0">
                  <a:ln>
                    <a:noFill/>
                  </a:ln>
                  <a:solidFill>
                    <a:srgbClr val="1AFFFE"/>
                  </a:solidFill>
                  <a:effectLst/>
                  <a:uLnTx/>
                  <a:uFillTx/>
                  <a:latin typeface="Arial"/>
                  <a:ea typeface="微软雅黑"/>
                  <a:cs typeface="+mn-cs"/>
                </a:rPr>
                <a:t>04.</a:t>
              </a:r>
              <a:endParaRPr kumimoji="0" lang="zh-CN" altLang="en-US" sz="4000" i="0" u="none" strike="noStrike" kern="1200" cap="none" spc="0" normalizeH="0" baseline="0" noProof="0" dirty="0">
                <a:ln>
                  <a:noFill/>
                </a:ln>
                <a:solidFill>
                  <a:srgbClr val="1AFFFE"/>
                </a:solidFill>
                <a:effectLst/>
                <a:uLnTx/>
                <a:uFillTx/>
                <a:latin typeface="Arial"/>
                <a:ea typeface="微软雅黑"/>
                <a:cs typeface="+mn-cs"/>
              </a:endParaRPr>
            </a:p>
          </p:txBody>
        </p:sp>
      </p:grpSp>
      <p:pic>
        <p:nvPicPr>
          <p:cNvPr id="24" name="图片 23">
            <a:extLst>
              <a:ext uri="{FF2B5EF4-FFF2-40B4-BE49-F238E27FC236}">
                <a16:creationId xmlns:a16="http://schemas.microsoft.com/office/drawing/2014/main" xmlns="" id="{3079F2D3-4269-4CA8-A7D0-0CC214B5C95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3343588"/>
            <a:ext cx="3514412" cy="3514412"/>
          </a:xfrm>
          <a:prstGeom prst="rect">
            <a:avLst/>
          </a:prstGeom>
        </p:spPr>
      </p:pic>
      <p:sp>
        <p:nvSpPr>
          <p:cNvPr id="3" name="文本框 2">
            <a:extLst>
              <a:ext uri="{FF2B5EF4-FFF2-40B4-BE49-F238E27FC236}">
                <a16:creationId xmlns:a16="http://schemas.microsoft.com/office/drawing/2014/main" xmlns="" id="{BEF28413-DD00-460A-86C4-F17174B2752E}"/>
              </a:ext>
            </a:extLst>
          </p:cNvPr>
          <p:cNvSpPr txBox="1"/>
          <p:nvPr/>
        </p:nvSpPr>
        <p:spPr>
          <a:xfrm>
            <a:off x="1402821" y="3254635"/>
            <a:ext cx="3002745" cy="707886"/>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white"/>
                </a:solidFill>
                <a:effectLst/>
                <a:uLnTx/>
                <a:uFillTx/>
                <a:latin typeface="Arial"/>
                <a:ea typeface="微软雅黑"/>
                <a:cs typeface="+mn-cs"/>
              </a:rPr>
              <a:t>CONTENTS</a:t>
            </a:r>
            <a:endParaRPr kumimoji="0" lang="zh-CN" altLang="en-US" sz="4000" b="1" i="0" u="none" strike="noStrike" kern="1200" cap="none" spc="0" normalizeH="0" baseline="0" noProof="0" dirty="0">
              <a:ln>
                <a:noFill/>
              </a:ln>
              <a:solidFill>
                <a:prstClr val="white"/>
              </a:solidFill>
              <a:effectLst/>
              <a:uLnTx/>
              <a:uFillTx/>
              <a:latin typeface="Arial"/>
              <a:ea typeface="微软雅黑"/>
              <a:cs typeface="+mn-cs"/>
            </a:endParaRPr>
          </a:p>
        </p:txBody>
      </p:sp>
    </p:spTree>
    <p:extLst>
      <p:ext uri="{BB962C8B-B14F-4D97-AF65-F5344CB8AC3E}">
        <p14:creationId xmlns:p14="http://schemas.microsoft.com/office/powerpoint/2010/main" val="4085727303"/>
      </p:ext>
    </p:extLst>
  </p:cSld>
  <p:clrMapOvr>
    <a:masterClrMapping/>
  </p:clrMapOvr>
  <mc:AlternateContent xmlns:mc="http://schemas.openxmlformats.org/markup-compatibility/2006" xmlns:p14="http://schemas.microsoft.com/office/powerpoint/2010/main">
    <mc:Choice Requires="p14">
      <p:transition spd="slow" p14:dur="1600" advClick="0" advTm="5000">
        <p14:prism dir="u" isInverted="1"/>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par>
                                <p:cTn id="15" presetID="2" presetClass="entr" presetSubtype="1"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0-#ppt_h/2"/>
                                          </p:val>
                                        </p:tav>
                                        <p:tav tm="100000">
                                          <p:val>
                                            <p:strVal val="#ppt_y"/>
                                          </p:val>
                                        </p:tav>
                                      </p:tavLst>
                                    </p:anim>
                                  </p:childTnLst>
                                </p:cTn>
                              </p:par>
                            </p:childTnLst>
                          </p:cTn>
                        </p:par>
                        <p:par>
                          <p:cTn id="19" fill="hold">
                            <p:stCondLst>
                              <p:cond delay="1000"/>
                            </p:stCondLst>
                            <p:childTnLst>
                              <p:par>
                                <p:cTn id="20" presetID="12" presetClass="entr" presetSubtype="8"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ppt_x</p:attrName>
                                        </p:attrNameLst>
                                      </p:cBhvr>
                                      <p:tavLst>
                                        <p:tav tm="0">
                                          <p:val>
                                            <p:strVal val="#ppt_x-#ppt_w*1.125000"/>
                                          </p:val>
                                        </p:tav>
                                        <p:tav tm="100000">
                                          <p:val>
                                            <p:strVal val="#ppt_x"/>
                                          </p:val>
                                        </p:tav>
                                      </p:tavLst>
                                    </p:anim>
                                    <p:animEffect transition="in" filter="wipe(right)">
                                      <p:cBhvr>
                                        <p:cTn id="23" dur="500"/>
                                        <p:tgtEl>
                                          <p:spTgt spid="4"/>
                                        </p:tgtEl>
                                      </p:cBhvr>
                                    </p:animEffect>
                                  </p:childTnLst>
                                </p:cTn>
                              </p:par>
                            </p:childTnLst>
                          </p:cTn>
                        </p:par>
                        <p:par>
                          <p:cTn id="24" fill="hold">
                            <p:stCondLst>
                              <p:cond delay="1500"/>
                            </p:stCondLst>
                            <p:childTnLst>
                              <p:par>
                                <p:cTn id="25" presetID="12" presetClass="entr" presetSubtype="8"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p:tgtEl>
                                          <p:spTgt spid="9"/>
                                        </p:tgtEl>
                                        <p:attrNameLst>
                                          <p:attrName>ppt_x</p:attrName>
                                        </p:attrNameLst>
                                      </p:cBhvr>
                                      <p:tavLst>
                                        <p:tav tm="0">
                                          <p:val>
                                            <p:strVal val="#ppt_x-#ppt_w*1.125000"/>
                                          </p:val>
                                        </p:tav>
                                        <p:tav tm="100000">
                                          <p:val>
                                            <p:strVal val="#ppt_x"/>
                                          </p:val>
                                        </p:tav>
                                      </p:tavLst>
                                    </p:anim>
                                    <p:animEffect transition="in" filter="wipe(right)">
                                      <p:cBhvr>
                                        <p:cTn id="28" dur="500"/>
                                        <p:tgtEl>
                                          <p:spTgt spid="9"/>
                                        </p:tgtEl>
                                      </p:cBhvr>
                                    </p:animEffect>
                                  </p:childTnLst>
                                </p:cTn>
                              </p:par>
                            </p:childTnLst>
                          </p:cTn>
                        </p:par>
                        <p:par>
                          <p:cTn id="29" fill="hold">
                            <p:stCondLst>
                              <p:cond delay="2000"/>
                            </p:stCondLst>
                            <p:childTnLst>
                              <p:par>
                                <p:cTn id="30" presetID="12" presetClass="entr" presetSubtype="8"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p:tgtEl>
                                          <p:spTgt spid="14"/>
                                        </p:tgtEl>
                                        <p:attrNameLst>
                                          <p:attrName>ppt_x</p:attrName>
                                        </p:attrNameLst>
                                      </p:cBhvr>
                                      <p:tavLst>
                                        <p:tav tm="0">
                                          <p:val>
                                            <p:strVal val="#ppt_x-#ppt_w*1.125000"/>
                                          </p:val>
                                        </p:tav>
                                        <p:tav tm="100000">
                                          <p:val>
                                            <p:strVal val="#ppt_x"/>
                                          </p:val>
                                        </p:tav>
                                      </p:tavLst>
                                    </p:anim>
                                    <p:animEffect transition="in" filter="wipe(right)">
                                      <p:cBhvr>
                                        <p:cTn id="33" dur="500"/>
                                        <p:tgtEl>
                                          <p:spTgt spid="14"/>
                                        </p:tgtEl>
                                      </p:cBhvr>
                                    </p:animEffect>
                                  </p:childTnLst>
                                </p:cTn>
                              </p:par>
                            </p:childTnLst>
                          </p:cTn>
                        </p:par>
                        <p:par>
                          <p:cTn id="34" fill="hold">
                            <p:stCondLst>
                              <p:cond delay="2500"/>
                            </p:stCondLst>
                            <p:childTnLst>
                              <p:par>
                                <p:cTn id="35" presetID="12" presetClass="entr" presetSubtype="8" fill="hold" nodeType="after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p:tgtEl>
                                          <p:spTgt spid="19"/>
                                        </p:tgtEl>
                                        <p:attrNameLst>
                                          <p:attrName>ppt_x</p:attrName>
                                        </p:attrNameLst>
                                      </p:cBhvr>
                                      <p:tavLst>
                                        <p:tav tm="0">
                                          <p:val>
                                            <p:strVal val="#ppt_x-#ppt_w*1.125000"/>
                                          </p:val>
                                        </p:tav>
                                        <p:tav tm="100000">
                                          <p:val>
                                            <p:strVal val="#ppt_x"/>
                                          </p:val>
                                        </p:tav>
                                      </p:tavLst>
                                    </p:anim>
                                    <p:animEffect transition="in" filter="wipe(right)">
                                      <p:cBhvr>
                                        <p:cTn id="3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包含 电子产品, 室内, 监视器, 墙壁&#10;&#10;已生成高可信度的说明">
            <a:extLst>
              <a:ext uri="{FF2B5EF4-FFF2-40B4-BE49-F238E27FC236}">
                <a16:creationId xmlns:a16="http://schemas.microsoft.com/office/drawing/2014/main" xmlns="" id="{93C1DBF8-3C11-488D-A7CF-A956F18242CA}"/>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8" name="图片 7">
            <a:extLst>
              <a:ext uri="{FF2B5EF4-FFF2-40B4-BE49-F238E27FC236}">
                <a16:creationId xmlns:a16="http://schemas.microsoft.com/office/drawing/2014/main" xmlns="" id="{8EC65FC5-5F1A-42AC-8AFF-9AB7B4AD913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3343588"/>
            <a:ext cx="3514412" cy="3514412"/>
          </a:xfrm>
          <a:prstGeom prst="rect">
            <a:avLst/>
          </a:prstGeom>
        </p:spPr>
      </p:pic>
      <p:sp>
        <p:nvSpPr>
          <p:cNvPr id="2" name="文本框 1">
            <a:extLst>
              <a:ext uri="{FF2B5EF4-FFF2-40B4-BE49-F238E27FC236}">
                <a16:creationId xmlns:a16="http://schemas.microsoft.com/office/drawing/2014/main" xmlns="" id="{F248F264-4BBF-4299-B572-98B67675C51A}"/>
              </a:ext>
            </a:extLst>
          </p:cNvPr>
          <p:cNvSpPr txBox="1"/>
          <p:nvPr/>
        </p:nvSpPr>
        <p:spPr>
          <a:xfrm>
            <a:off x="1982629" y="650543"/>
            <a:ext cx="3485977" cy="5386090"/>
          </a:xfrm>
          <a:prstGeom prst="rect">
            <a:avLst/>
          </a:prstGeom>
          <a:noFill/>
        </p:spPr>
        <p:txBody>
          <a:bodyPr wrap="square" rtlCol="0">
            <a:spAutoFit/>
          </a:bodyPr>
          <a:lstStyle/>
          <a:p>
            <a:pPr algn="ctr" defTabSz="914217"/>
            <a:r>
              <a:rPr lang="en-US" altLang="zh-CN" sz="34393" b="1" dirty="0">
                <a:ln w="19050">
                  <a:noFill/>
                  <a:prstDash val="dash"/>
                </a:ln>
                <a:solidFill>
                  <a:srgbClr val="30CAC6"/>
                </a:solidFill>
                <a:ea typeface="创艺简细圆" pitchFamily="2" charset="-122"/>
                <a:cs typeface="Segoe UI Black" panose="020B0A02040204020203" pitchFamily="34" charset="0"/>
              </a:rPr>
              <a:t>1</a:t>
            </a:r>
            <a:endParaRPr lang="zh-CN" altLang="en-US" sz="34393" b="1" dirty="0">
              <a:ln w="19050">
                <a:noFill/>
                <a:prstDash val="dash"/>
              </a:ln>
              <a:solidFill>
                <a:srgbClr val="30CAC6"/>
              </a:solidFill>
              <a:ea typeface="创艺简细圆" pitchFamily="2" charset="-122"/>
              <a:cs typeface="Segoe UI Black" panose="020B0A02040204020203" pitchFamily="34" charset="0"/>
            </a:endParaRPr>
          </a:p>
        </p:txBody>
      </p:sp>
      <p:grpSp>
        <p:nvGrpSpPr>
          <p:cNvPr id="3" name="组合 2">
            <a:extLst>
              <a:ext uri="{FF2B5EF4-FFF2-40B4-BE49-F238E27FC236}">
                <a16:creationId xmlns:a16="http://schemas.microsoft.com/office/drawing/2014/main" xmlns="" id="{FFC0B5A9-2DCF-4609-A1D9-1ADA01D37DB4}"/>
              </a:ext>
            </a:extLst>
          </p:cNvPr>
          <p:cNvGrpSpPr/>
          <p:nvPr/>
        </p:nvGrpSpPr>
        <p:grpSpPr>
          <a:xfrm>
            <a:off x="4742647" y="3183192"/>
            <a:ext cx="4886538" cy="1592641"/>
            <a:chOff x="4422562" y="2323177"/>
            <a:chExt cx="4886538" cy="1592641"/>
          </a:xfrm>
        </p:grpSpPr>
        <p:sp>
          <p:nvSpPr>
            <p:cNvPr id="4" name="文本框 3">
              <a:extLst>
                <a:ext uri="{FF2B5EF4-FFF2-40B4-BE49-F238E27FC236}">
                  <a16:creationId xmlns:a16="http://schemas.microsoft.com/office/drawing/2014/main" xmlns="" id="{622962FD-1517-4F6E-8E63-8007AE33A4AF}"/>
                </a:ext>
              </a:extLst>
            </p:cNvPr>
            <p:cNvSpPr txBox="1"/>
            <p:nvPr/>
          </p:nvSpPr>
          <p:spPr>
            <a:xfrm>
              <a:off x="4422562" y="2323177"/>
              <a:ext cx="2254528" cy="707886"/>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white"/>
                  </a:solidFill>
                  <a:effectLst/>
                  <a:uLnTx/>
                  <a:uFillTx/>
                  <a:latin typeface="Arial"/>
                  <a:ea typeface="微软雅黑"/>
                  <a:cs typeface="+mn-cs"/>
                </a:rPr>
                <a:t>PART 01</a:t>
              </a:r>
              <a:endParaRPr kumimoji="0" lang="zh-CN" altLang="en-US" sz="4000" b="1" i="0" u="none" strike="noStrike" kern="1200" cap="none" spc="0" normalizeH="0" baseline="0" noProof="0" dirty="0">
                <a:ln>
                  <a:noFill/>
                </a:ln>
                <a:solidFill>
                  <a:prstClr val="white"/>
                </a:solidFill>
                <a:effectLst/>
                <a:uLnTx/>
                <a:uFillTx/>
                <a:latin typeface="Arial"/>
                <a:ea typeface="微软雅黑"/>
                <a:cs typeface="+mn-cs"/>
              </a:endParaRPr>
            </a:p>
          </p:txBody>
        </p:sp>
        <p:sp>
          <p:nvSpPr>
            <p:cNvPr id="5" name="文本框 4">
              <a:extLst>
                <a:ext uri="{FF2B5EF4-FFF2-40B4-BE49-F238E27FC236}">
                  <a16:creationId xmlns:a16="http://schemas.microsoft.com/office/drawing/2014/main" xmlns="" id="{398BB07F-A429-4E3C-A677-74F37CDAAED1}"/>
                </a:ext>
              </a:extLst>
            </p:cNvPr>
            <p:cNvSpPr txBox="1"/>
            <p:nvPr/>
          </p:nvSpPr>
          <p:spPr>
            <a:xfrm>
              <a:off x="4422562" y="3007607"/>
              <a:ext cx="4457700" cy="646331"/>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err="1" smtClean="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ViewPager</a:t>
              </a:r>
              <a:r>
                <a:rPr kumimoji="0" lang="zh-CN" altLang="en-US" sz="3600" b="0" i="0" u="none" strike="noStrike" kern="1200" cap="none" spc="0" normalizeH="0" baseline="0" noProof="0" dirty="0" smtClean="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布局之困</a:t>
              </a:r>
              <a:endParaRPr kumimoji="0" lang="zh-CN" altLang="en-US" sz="36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endParaRPr>
            </a:p>
          </p:txBody>
        </p:sp>
        <p:sp>
          <p:nvSpPr>
            <p:cNvPr id="6" name="文本框 5">
              <a:extLst>
                <a:ext uri="{FF2B5EF4-FFF2-40B4-BE49-F238E27FC236}">
                  <a16:creationId xmlns:a16="http://schemas.microsoft.com/office/drawing/2014/main" xmlns="" id="{1F7C4E6E-2D50-4B22-BA02-C5A0519FA06F}"/>
                </a:ext>
              </a:extLst>
            </p:cNvPr>
            <p:cNvSpPr txBox="1"/>
            <p:nvPr/>
          </p:nvSpPr>
          <p:spPr>
            <a:xfrm>
              <a:off x="4422562" y="3630483"/>
              <a:ext cx="4886538" cy="2853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zh-CN" altLang="en-US" sz="1100" b="0" i="0" u="none" strike="noStrike" kern="1200" cap="none" spc="0" normalizeH="0" baseline="0" noProof="0" dirty="0" smtClean="0">
                  <a:ln>
                    <a:noFill/>
                  </a:ln>
                  <a:solidFill>
                    <a:prstClr val="white"/>
                  </a:solidFill>
                  <a:effectLst/>
                  <a:uLnTx/>
                  <a:uFillTx/>
                  <a:latin typeface="微软雅黑"/>
                  <a:ea typeface="微软雅黑"/>
                  <a:cs typeface="+mn-cs"/>
                </a:rPr>
                <a:t>为什么 </a:t>
              </a:r>
              <a:r>
                <a:rPr lang="zh-CN" altLang="en-US" sz="1100" dirty="0" smtClean="0">
                  <a:solidFill>
                    <a:prstClr val="white"/>
                  </a:solidFill>
                  <a:latin typeface="微软雅黑"/>
                  <a:ea typeface="微软雅黑"/>
                </a:rPr>
                <a:t>无法设置</a:t>
              </a:r>
              <a:r>
                <a:rPr lang="en-US" altLang="zh-CN" sz="1100" dirty="0" err="1" smtClean="0">
                  <a:solidFill>
                    <a:prstClr val="white"/>
                  </a:solidFill>
                  <a:latin typeface="微软雅黑"/>
                  <a:ea typeface="微软雅黑"/>
                </a:rPr>
                <a:t>ViewPager</a:t>
              </a:r>
              <a:r>
                <a:rPr lang="zh-CN" altLang="en-US" sz="1100" dirty="0" smtClean="0">
                  <a:solidFill>
                    <a:prstClr val="white"/>
                  </a:solidFill>
                  <a:latin typeface="微软雅黑"/>
                  <a:ea typeface="微软雅黑"/>
                </a:rPr>
                <a:t>的高度</a:t>
              </a:r>
              <a:endParaRPr lang="en-US" altLang="zh-CN" sz="1100" dirty="0" smtClean="0">
                <a:solidFill>
                  <a:prstClr val="white"/>
                </a:solidFill>
                <a:latin typeface="微软雅黑"/>
                <a:ea typeface="微软雅黑"/>
              </a:endParaRPr>
            </a:p>
          </p:txBody>
        </p:sp>
      </p:grpSp>
    </p:spTree>
    <p:extLst>
      <p:ext uri="{BB962C8B-B14F-4D97-AF65-F5344CB8AC3E}">
        <p14:creationId xmlns:p14="http://schemas.microsoft.com/office/powerpoint/2010/main" val="39790566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prestige"/>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23" presetClass="entr" presetSubtype="28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strVal val="4/3*#ppt_w"/>
                                          </p:val>
                                        </p:tav>
                                        <p:tav tm="100000">
                                          <p:val>
                                            <p:strVal val="#ppt_w"/>
                                          </p:val>
                                        </p:tav>
                                      </p:tavLst>
                                    </p:anim>
                                    <p:anim calcmode="lin" valueType="num">
                                      <p:cBhvr>
                                        <p:cTn id="8" dur="500" fill="hold"/>
                                        <p:tgtEl>
                                          <p:spTgt spid="7"/>
                                        </p:tgtEl>
                                        <p:attrNameLst>
                                          <p:attrName>ppt_h</p:attrName>
                                        </p:attrNameLst>
                                      </p:cBhvr>
                                      <p:tavLst>
                                        <p:tav tm="0">
                                          <p:val>
                                            <p:strVal val="4/3*#ppt_h"/>
                                          </p:val>
                                        </p:tav>
                                        <p:tav tm="100000">
                                          <p:val>
                                            <p:strVal val="#ppt_h"/>
                                          </p:val>
                                        </p:tav>
                                      </p:tavLst>
                                    </p:anim>
                                  </p:childTnLst>
                                </p:cTn>
                              </p:par>
                            </p:childTnLst>
                          </p:cTn>
                        </p:par>
                        <p:par>
                          <p:cTn id="9" fill="hold">
                            <p:stCondLst>
                              <p:cond delay="1500"/>
                            </p:stCondLst>
                            <p:childTnLst>
                              <p:par>
                                <p:cTn id="10" presetID="53" presetClass="entr" presetSubtype="16"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2000"/>
                            </p:stCondLst>
                            <p:childTnLst>
                              <p:par>
                                <p:cTn id="16" presetID="22" presetClass="entr" presetSubtype="4"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down)">
                                      <p:cBhvr>
                                        <p:cTn id="18" dur="500"/>
                                        <p:tgtEl>
                                          <p:spTgt spid="2"/>
                                        </p:tgtEl>
                                      </p:cBhvr>
                                    </p:animEffect>
                                  </p:childTnLst>
                                </p:cTn>
                              </p:par>
                            </p:childTnLst>
                          </p:cTn>
                        </p:par>
                        <p:par>
                          <p:cTn id="19" fill="hold">
                            <p:stCondLst>
                              <p:cond delay="2500"/>
                            </p:stCondLst>
                            <p:childTnLst>
                              <p:par>
                                <p:cTn id="20" presetID="2" presetClass="entr" presetSubtype="2"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1+#ppt_w/2"/>
                                          </p:val>
                                        </p:tav>
                                        <p:tav tm="100000">
                                          <p:val>
                                            <p:strVal val="#ppt_x"/>
                                          </p:val>
                                        </p:tav>
                                      </p:tavLst>
                                    </p:anim>
                                    <p:anim calcmode="lin" valueType="num">
                                      <p:cBhvr additive="base">
                                        <p:cTn id="23"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Administrator\Desktop\ppt展示模板-8.png">
            <a:extLst>
              <a:ext uri="{FF2B5EF4-FFF2-40B4-BE49-F238E27FC236}">
                <a16:creationId xmlns:a16="http://schemas.microsoft.com/office/drawing/2014/main" xmlns="" id="{344984A1-6C4D-45A4-8513-66528772C4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423" y="1835115"/>
            <a:ext cx="6119086" cy="368157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a:extLst>
              <a:ext uri="{FF2B5EF4-FFF2-40B4-BE49-F238E27FC236}">
                <a16:creationId xmlns:a16="http://schemas.microsoft.com/office/drawing/2014/main" xmlns="" id="{2849C9EE-E972-4276-AF5B-BA6C147DF9B7}"/>
              </a:ext>
            </a:extLst>
          </p:cNvPr>
          <p:cNvGrpSpPr/>
          <p:nvPr/>
        </p:nvGrpSpPr>
        <p:grpSpPr>
          <a:xfrm>
            <a:off x="7031863" y="1773247"/>
            <a:ext cx="4036366" cy="3548670"/>
            <a:chOff x="7172738" y="1876570"/>
            <a:chExt cx="4037417" cy="3549594"/>
          </a:xfrm>
        </p:grpSpPr>
        <p:sp>
          <p:nvSpPr>
            <p:cNvPr id="6" name="圆角矩形 12">
              <a:extLst>
                <a:ext uri="{FF2B5EF4-FFF2-40B4-BE49-F238E27FC236}">
                  <a16:creationId xmlns:a16="http://schemas.microsoft.com/office/drawing/2014/main" xmlns="" id="{F38B4075-16A7-4A16-B32B-D4916B53A0F3}"/>
                </a:ext>
              </a:extLst>
            </p:cNvPr>
            <p:cNvSpPr/>
            <p:nvPr/>
          </p:nvSpPr>
          <p:spPr>
            <a:xfrm>
              <a:off x="7172738" y="1876570"/>
              <a:ext cx="4037417" cy="1039043"/>
            </a:xfrm>
            <a:prstGeom prst="roundRect">
              <a:avLst>
                <a:gd name="adj" fmla="val 11271"/>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 name="圆角矩形 13">
              <a:extLst>
                <a:ext uri="{FF2B5EF4-FFF2-40B4-BE49-F238E27FC236}">
                  <a16:creationId xmlns:a16="http://schemas.microsoft.com/office/drawing/2014/main" xmlns="" id="{748C887E-CD12-4ED5-81AE-6183CC79F35F}"/>
                </a:ext>
              </a:extLst>
            </p:cNvPr>
            <p:cNvSpPr/>
            <p:nvPr/>
          </p:nvSpPr>
          <p:spPr>
            <a:xfrm>
              <a:off x="7172738" y="3068960"/>
              <a:ext cx="4037417" cy="2357204"/>
            </a:xfrm>
            <a:prstGeom prst="roundRect">
              <a:avLst>
                <a:gd name="adj" fmla="val 11271"/>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nvGrpSpPr>
            <p:cNvPr id="8" name="组合 7">
              <a:extLst>
                <a:ext uri="{FF2B5EF4-FFF2-40B4-BE49-F238E27FC236}">
                  <a16:creationId xmlns:a16="http://schemas.microsoft.com/office/drawing/2014/main" xmlns="" id="{701F33F6-28A8-4187-948A-34B2AEB77FF8}"/>
                </a:ext>
              </a:extLst>
            </p:cNvPr>
            <p:cNvGrpSpPr/>
            <p:nvPr/>
          </p:nvGrpSpPr>
          <p:grpSpPr>
            <a:xfrm rot="16200000">
              <a:off x="7491684" y="2898091"/>
              <a:ext cx="527587" cy="130584"/>
              <a:chOff x="5856449" y="4396591"/>
              <a:chExt cx="527587" cy="130584"/>
            </a:xfrm>
          </p:grpSpPr>
          <p:sp>
            <p:nvSpPr>
              <p:cNvPr id="14" name="椭圆 13">
                <a:extLst>
                  <a:ext uri="{FF2B5EF4-FFF2-40B4-BE49-F238E27FC236}">
                    <a16:creationId xmlns:a16="http://schemas.microsoft.com/office/drawing/2014/main" xmlns="" id="{4FCB0A6A-591B-4E7B-9DD7-A2805C5312BD}"/>
                  </a:ext>
                </a:extLst>
              </p:cNvPr>
              <p:cNvSpPr/>
              <p:nvPr/>
            </p:nvSpPr>
            <p:spPr>
              <a:xfrm>
                <a:off x="5856449" y="4396591"/>
                <a:ext cx="130584" cy="130584"/>
              </a:xfrm>
              <a:prstGeom prst="ellipse">
                <a:avLst/>
              </a:prstGeom>
              <a:gradFill flip="none" rotWithShape="1">
                <a:gsLst>
                  <a:gs pos="59000">
                    <a:schemeClr val="tx1">
                      <a:lumMod val="75000"/>
                      <a:lumOff val="25000"/>
                    </a:schemeClr>
                  </a:gs>
                  <a:gs pos="100000">
                    <a:schemeClr val="tx1">
                      <a:lumMod val="65000"/>
                      <a:lumOff val="35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a:extLst>
                  <a:ext uri="{FF2B5EF4-FFF2-40B4-BE49-F238E27FC236}">
                    <a16:creationId xmlns:a16="http://schemas.microsoft.com/office/drawing/2014/main" xmlns="" id="{C90DEA34-C337-42BE-99BD-DE0E35E76583}"/>
                  </a:ext>
                </a:extLst>
              </p:cNvPr>
              <p:cNvSpPr/>
              <p:nvPr/>
            </p:nvSpPr>
            <p:spPr>
              <a:xfrm>
                <a:off x="6253452" y="4396591"/>
                <a:ext cx="130584" cy="130584"/>
              </a:xfrm>
              <a:prstGeom prst="ellipse">
                <a:avLst/>
              </a:prstGeom>
              <a:gradFill flip="none" rotWithShape="1">
                <a:gsLst>
                  <a:gs pos="59000">
                    <a:schemeClr val="tx1">
                      <a:lumMod val="75000"/>
                      <a:lumOff val="25000"/>
                    </a:schemeClr>
                  </a:gs>
                  <a:gs pos="100000">
                    <a:schemeClr val="tx1">
                      <a:lumMod val="65000"/>
                      <a:lumOff val="35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6" name="圆角矩形 22">
                <a:extLst>
                  <a:ext uri="{FF2B5EF4-FFF2-40B4-BE49-F238E27FC236}">
                    <a16:creationId xmlns:a16="http://schemas.microsoft.com/office/drawing/2014/main" xmlns="" id="{F2BF8E5A-D4B9-47E2-9F0B-E7E58F704C51}"/>
                  </a:ext>
                </a:extLst>
              </p:cNvPr>
              <p:cNvSpPr/>
              <p:nvPr/>
            </p:nvSpPr>
            <p:spPr>
              <a:xfrm rot="16200000">
                <a:off x="6118113" y="4306257"/>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sp>
            <p:nvSpPr>
              <p:cNvPr id="17" name="圆角矩形 23">
                <a:extLst>
                  <a:ext uri="{FF2B5EF4-FFF2-40B4-BE49-F238E27FC236}">
                    <a16:creationId xmlns:a16="http://schemas.microsoft.com/office/drawing/2014/main" xmlns="" id="{AFEB7786-6406-4430-8BC5-45CD67833296}"/>
                  </a:ext>
                </a:extLst>
              </p:cNvPr>
              <p:cNvSpPr/>
              <p:nvPr/>
            </p:nvSpPr>
            <p:spPr>
              <a:xfrm rot="16200000">
                <a:off x="6118113" y="4256214"/>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grpSp>
        <p:grpSp>
          <p:nvGrpSpPr>
            <p:cNvPr id="9" name="组合 8">
              <a:extLst>
                <a:ext uri="{FF2B5EF4-FFF2-40B4-BE49-F238E27FC236}">
                  <a16:creationId xmlns:a16="http://schemas.microsoft.com/office/drawing/2014/main" xmlns="" id="{6AEC57FA-1D43-45ED-9B2E-05EC66C274C2}"/>
                </a:ext>
              </a:extLst>
            </p:cNvPr>
            <p:cNvGrpSpPr/>
            <p:nvPr/>
          </p:nvGrpSpPr>
          <p:grpSpPr>
            <a:xfrm rot="16200000">
              <a:off x="10291574" y="2898091"/>
              <a:ext cx="527587" cy="130584"/>
              <a:chOff x="5856449" y="4396591"/>
              <a:chExt cx="527587" cy="130584"/>
            </a:xfrm>
          </p:grpSpPr>
          <p:sp>
            <p:nvSpPr>
              <p:cNvPr id="10" name="椭圆 9">
                <a:extLst>
                  <a:ext uri="{FF2B5EF4-FFF2-40B4-BE49-F238E27FC236}">
                    <a16:creationId xmlns:a16="http://schemas.microsoft.com/office/drawing/2014/main" xmlns="" id="{D3F3BCE2-E3D2-4D94-AD75-DE73638EE9FB}"/>
                  </a:ext>
                </a:extLst>
              </p:cNvPr>
              <p:cNvSpPr/>
              <p:nvPr/>
            </p:nvSpPr>
            <p:spPr>
              <a:xfrm>
                <a:off x="5856449" y="4396591"/>
                <a:ext cx="130584" cy="130584"/>
              </a:xfrm>
              <a:prstGeom prst="ellipse">
                <a:avLst/>
              </a:prstGeom>
              <a:gradFill flip="none" rotWithShape="1">
                <a:gsLst>
                  <a:gs pos="59000">
                    <a:schemeClr val="tx1">
                      <a:lumMod val="75000"/>
                      <a:lumOff val="25000"/>
                    </a:schemeClr>
                  </a:gs>
                  <a:gs pos="100000">
                    <a:schemeClr val="tx1">
                      <a:lumMod val="65000"/>
                      <a:lumOff val="35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 name="椭圆 10">
                <a:extLst>
                  <a:ext uri="{FF2B5EF4-FFF2-40B4-BE49-F238E27FC236}">
                    <a16:creationId xmlns:a16="http://schemas.microsoft.com/office/drawing/2014/main" xmlns="" id="{6BD8B05E-EC05-4EFC-97D1-5D4E696289A2}"/>
                  </a:ext>
                </a:extLst>
              </p:cNvPr>
              <p:cNvSpPr/>
              <p:nvPr/>
            </p:nvSpPr>
            <p:spPr>
              <a:xfrm>
                <a:off x="6253452" y="4396591"/>
                <a:ext cx="130584" cy="130584"/>
              </a:xfrm>
              <a:prstGeom prst="ellipse">
                <a:avLst/>
              </a:prstGeom>
              <a:gradFill flip="none" rotWithShape="1">
                <a:gsLst>
                  <a:gs pos="59000">
                    <a:schemeClr val="tx1">
                      <a:lumMod val="75000"/>
                      <a:lumOff val="25000"/>
                    </a:schemeClr>
                  </a:gs>
                  <a:gs pos="100000">
                    <a:schemeClr val="tx1">
                      <a:lumMod val="65000"/>
                      <a:lumOff val="35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2" name="圆角矩形 18">
                <a:extLst>
                  <a:ext uri="{FF2B5EF4-FFF2-40B4-BE49-F238E27FC236}">
                    <a16:creationId xmlns:a16="http://schemas.microsoft.com/office/drawing/2014/main" xmlns="" id="{6B134951-70C5-4C21-A9AA-F3E9D2DB228B}"/>
                  </a:ext>
                </a:extLst>
              </p:cNvPr>
              <p:cNvSpPr/>
              <p:nvPr/>
            </p:nvSpPr>
            <p:spPr>
              <a:xfrm rot="16200000">
                <a:off x="6118113" y="4306257"/>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sp>
            <p:nvSpPr>
              <p:cNvPr id="13" name="圆角矩形 19">
                <a:extLst>
                  <a:ext uri="{FF2B5EF4-FFF2-40B4-BE49-F238E27FC236}">
                    <a16:creationId xmlns:a16="http://schemas.microsoft.com/office/drawing/2014/main" xmlns="" id="{AA8092D9-6192-4D41-BD16-0042A12A18EA}"/>
                  </a:ext>
                </a:extLst>
              </p:cNvPr>
              <p:cNvSpPr/>
              <p:nvPr/>
            </p:nvSpPr>
            <p:spPr>
              <a:xfrm rot="16200000">
                <a:off x="6118113" y="4256214"/>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grpSp>
      </p:grpSp>
      <p:sp>
        <p:nvSpPr>
          <p:cNvPr id="18" name="TextBox 499">
            <a:extLst>
              <a:ext uri="{FF2B5EF4-FFF2-40B4-BE49-F238E27FC236}">
                <a16:creationId xmlns:a16="http://schemas.microsoft.com/office/drawing/2014/main" xmlns="" id="{3A30EE12-9BDB-447A-8781-8C0A3DC2A6B3}"/>
              </a:ext>
            </a:extLst>
          </p:cNvPr>
          <p:cNvSpPr txBox="1"/>
          <p:nvPr/>
        </p:nvSpPr>
        <p:spPr>
          <a:xfrm>
            <a:off x="7395864" y="1981079"/>
            <a:ext cx="3083023" cy="461665"/>
          </a:xfrm>
          <a:prstGeom prst="rect">
            <a:avLst/>
          </a:prstGeom>
          <a:noFill/>
        </p:spPr>
        <p:txBody>
          <a:bodyPr wrap="none" rtlCol="0" anchor="ctr">
            <a:spAutoFit/>
          </a:bodyPr>
          <a:lstStyle/>
          <a:p>
            <a:pPr lvl="0" algn="r"/>
            <a:r>
              <a:rPr lang="en-US" altLang="zh-CN" sz="2400" b="1" dirty="0" err="1" smtClean="0">
                <a:solidFill>
                  <a:schemeClr val="accent1"/>
                </a:solidFill>
                <a:latin typeface="+mn-ea"/>
                <a:ea typeface="+mn-ea"/>
                <a:cs typeface="UKIJ Qolyazma" pitchFamily="18" charset="0"/>
              </a:rPr>
              <a:t>Wrap_content</a:t>
            </a:r>
            <a:r>
              <a:rPr lang="zh-CN" altLang="en-US" sz="2400" b="1" dirty="0" smtClean="0">
                <a:solidFill>
                  <a:schemeClr val="accent1"/>
                </a:solidFill>
                <a:latin typeface="+mn-ea"/>
                <a:ea typeface="+mn-ea"/>
                <a:cs typeface="UKIJ Qolyazma" pitchFamily="18" charset="0"/>
              </a:rPr>
              <a:t>无效</a:t>
            </a:r>
            <a:endParaRPr lang="zh-CN" altLang="en-US" sz="2400" b="1" dirty="0">
              <a:solidFill>
                <a:schemeClr val="accent1"/>
              </a:solidFill>
              <a:latin typeface="+mn-ea"/>
              <a:ea typeface="+mn-ea"/>
              <a:cs typeface="UKIJ Qolyazma" pitchFamily="18" charset="0"/>
            </a:endParaRPr>
          </a:p>
        </p:txBody>
      </p:sp>
      <p:sp>
        <p:nvSpPr>
          <p:cNvPr id="19" name="矩形 18">
            <a:extLst>
              <a:ext uri="{FF2B5EF4-FFF2-40B4-BE49-F238E27FC236}">
                <a16:creationId xmlns:a16="http://schemas.microsoft.com/office/drawing/2014/main" xmlns="" id="{A767BBFE-67DD-4000-938B-9BA62AA32F2D}"/>
              </a:ext>
            </a:extLst>
          </p:cNvPr>
          <p:cNvSpPr/>
          <p:nvPr/>
        </p:nvSpPr>
        <p:spPr>
          <a:xfrm>
            <a:off x="7247829" y="3285022"/>
            <a:ext cx="3527473" cy="1491755"/>
          </a:xfrm>
          <a:prstGeom prst="rect">
            <a:avLst/>
          </a:prstGeom>
        </p:spPr>
        <p:txBody>
          <a:bodyPr wrap="square">
            <a:spAutoFit/>
          </a:bodyPr>
          <a:lstStyle/>
          <a:p>
            <a:pPr algn="just">
              <a:lnSpc>
                <a:spcPct val="130000"/>
              </a:lnSpc>
            </a:pPr>
            <a:r>
              <a:rPr lang="zh-CN" altLang="en-US" sz="1399" dirty="0" smtClean="0">
                <a:solidFill>
                  <a:schemeClr val="tx1">
                    <a:lumMod val="75000"/>
                    <a:lumOff val="25000"/>
                  </a:schemeClr>
                </a:solidFill>
                <a:latin typeface="+mn-ea"/>
                <a:ea typeface="+mn-ea"/>
              </a:rPr>
              <a:t>布局的度量函数：</a:t>
            </a:r>
            <a:r>
              <a:rPr lang="en-US" altLang="zh-CN" sz="1399" dirty="0" err="1" smtClean="0">
                <a:solidFill>
                  <a:schemeClr val="tx1">
                    <a:lumMod val="75000"/>
                    <a:lumOff val="25000"/>
                  </a:schemeClr>
                </a:solidFill>
                <a:latin typeface="+mn-ea"/>
              </a:rPr>
              <a:t>onMeasure</a:t>
            </a:r>
            <a:endParaRPr lang="en-US" altLang="zh-CN" sz="1399" dirty="0" smtClean="0">
              <a:solidFill>
                <a:schemeClr val="tx1">
                  <a:lumMod val="75000"/>
                  <a:lumOff val="25000"/>
                </a:schemeClr>
              </a:solidFill>
              <a:latin typeface="+mn-ea"/>
            </a:endParaRPr>
          </a:p>
          <a:p>
            <a:pPr algn="just">
              <a:lnSpc>
                <a:spcPct val="130000"/>
              </a:lnSpc>
            </a:pPr>
            <a:endParaRPr lang="en-US" altLang="zh-CN" sz="1399" dirty="0">
              <a:solidFill>
                <a:schemeClr val="tx1">
                  <a:lumMod val="75000"/>
                  <a:lumOff val="25000"/>
                </a:schemeClr>
              </a:solidFill>
              <a:latin typeface="+mn-ea"/>
              <a:ea typeface="+mn-ea"/>
            </a:endParaRPr>
          </a:p>
          <a:p>
            <a:pPr algn="just">
              <a:lnSpc>
                <a:spcPct val="130000"/>
              </a:lnSpc>
            </a:pPr>
            <a:r>
              <a:rPr lang="zh-CN" altLang="en-US" sz="1399" dirty="0" smtClean="0">
                <a:solidFill>
                  <a:schemeClr val="tx1">
                    <a:lumMod val="75000"/>
                    <a:lumOff val="25000"/>
                  </a:schemeClr>
                </a:solidFill>
                <a:latin typeface="+mn-ea"/>
                <a:ea typeface="+mn-ea"/>
              </a:rPr>
              <a:t>检测</a:t>
            </a:r>
            <a:r>
              <a:rPr lang="en-US" altLang="zh-CN" sz="1399" dirty="0" err="1" smtClean="0">
                <a:solidFill>
                  <a:schemeClr val="tx1">
                    <a:lumMod val="75000"/>
                    <a:lumOff val="25000"/>
                  </a:schemeClr>
                </a:solidFill>
                <a:latin typeface="+mn-ea"/>
                <a:ea typeface="+mn-ea"/>
              </a:rPr>
              <a:t>viewPager</a:t>
            </a:r>
            <a:r>
              <a:rPr lang="en-US" altLang="zh-CN" sz="1399" dirty="0" smtClean="0">
                <a:solidFill>
                  <a:schemeClr val="tx1">
                    <a:lumMod val="75000"/>
                    <a:lumOff val="25000"/>
                  </a:schemeClr>
                </a:solidFill>
                <a:latin typeface="+mn-ea"/>
                <a:ea typeface="+mn-ea"/>
              </a:rPr>
              <a:t> </a:t>
            </a:r>
            <a:r>
              <a:rPr lang="zh-CN" altLang="en-US" sz="1399" dirty="0" smtClean="0">
                <a:solidFill>
                  <a:schemeClr val="tx1">
                    <a:lumMod val="75000"/>
                    <a:lumOff val="25000"/>
                  </a:schemeClr>
                </a:solidFill>
                <a:latin typeface="+mn-ea"/>
                <a:ea typeface="+mn-ea"/>
              </a:rPr>
              <a:t>的</a:t>
            </a:r>
            <a:r>
              <a:rPr lang="en-US" altLang="zh-CN" sz="1399" dirty="0" err="1" smtClean="0">
                <a:solidFill>
                  <a:schemeClr val="tx1">
                    <a:lumMod val="75000"/>
                    <a:lumOff val="25000"/>
                  </a:schemeClr>
                </a:solidFill>
                <a:latin typeface="+mn-ea"/>
                <a:ea typeface="+mn-ea"/>
              </a:rPr>
              <a:t>onMeasure</a:t>
            </a:r>
            <a:r>
              <a:rPr lang="zh-CN" altLang="en-US" sz="1399" dirty="0" smtClean="0">
                <a:solidFill>
                  <a:schemeClr val="tx1">
                    <a:lumMod val="75000"/>
                    <a:lumOff val="25000"/>
                  </a:schemeClr>
                </a:solidFill>
                <a:latin typeface="+mn-ea"/>
                <a:ea typeface="+mn-ea"/>
              </a:rPr>
              <a:t>函数</a:t>
            </a:r>
            <a:endParaRPr lang="en-US" altLang="zh-CN" sz="1399" dirty="0" smtClean="0">
              <a:solidFill>
                <a:schemeClr val="tx1">
                  <a:lumMod val="75000"/>
                  <a:lumOff val="25000"/>
                </a:schemeClr>
              </a:solidFill>
              <a:latin typeface="+mn-ea"/>
              <a:ea typeface="+mn-ea"/>
            </a:endParaRPr>
          </a:p>
          <a:p>
            <a:pPr algn="just">
              <a:lnSpc>
                <a:spcPct val="130000"/>
              </a:lnSpc>
            </a:pPr>
            <a:endParaRPr lang="en-US" altLang="zh-CN" sz="1399" dirty="0">
              <a:solidFill>
                <a:schemeClr val="tx1">
                  <a:lumMod val="75000"/>
                  <a:lumOff val="25000"/>
                </a:schemeClr>
              </a:solidFill>
              <a:latin typeface="+mn-ea"/>
            </a:endParaRPr>
          </a:p>
          <a:p>
            <a:pPr algn="just">
              <a:lnSpc>
                <a:spcPct val="130000"/>
              </a:lnSpc>
            </a:pPr>
            <a:r>
              <a:rPr lang="zh-CN" altLang="en-US" sz="1399" dirty="0" smtClean="0">
                <a:solidFill>
                  <a:schemeClr val="tx1">
                    <a:lumMod val="75000"/>
                    <a:lumOff val="25000"/>
                  </a:schemeClr>
                </a:solidFill>
                <a:latin typeface="+mn-ea"/>
                <a:ea typeface="+mn-ea"/>
              </a:rPr>
              <a:t>代码实战，重新计算</a:t>
            </a:r>
            <a:endParaRPr lang="zh-CN" altLang="en-US" sz="1399" dirty="0">
              <a:solidFill>
                <a:schemeClr val="tx1">
                  <a:lumMod val="75000"/>
                  <a:lumOff val="25000"/>
                </a:schemeClr>
              </a:solidFill>
              <a:latin typeface="+mn-ea"/>
              <a:ea typeface="+mn-ea"/>
            </a:endParaRPr>
          </a:p>
        </p:txBody>
      </p:sp>
      <p:sp>
        <p:nvSpPr>
          <p:cNvPr id="23" name="文本框 22"/>
          <p:cNvSpPr txBox="1"/>
          <p:nvPr/>
        </p:nvSpPr>
        <p:spPr>
          <a:xfrm>
            <a:off x="871423" y="252547"/>
            <a:ext cx="3900427" cy="584775"/>
          </a:xfrm>
          <a:prstGeom prst="rect">
            <a:avLst/>
          </a:prstGeom>
          <a:noFill/>
        </p:spPr>
        <p:txBody>
          <a:bodyPr wrap="none" rtlCol="0">
            <a:spAutoFit/>
          </a:bodyPr>
          <a:lstStyle/>
          <a:p>
            <a:r>
              <a:rPr lang="en-US" altLang="zh-CN" sz="3200" dirty="0" smtClean="0">
                <a:solidFill>
                  <a:schemeClr val="accent3"/>
                </a:solidFill>
              </a:rPr>
              <a:t>XML</a:t>
            </a:r>
            <a:r>
              <a:rPr lang="zh-CN" altLang="en-US" sz="3200" dirty="0" smtClean="0">
                <a:solidFill>
                  <a:schemeClr val="accent3"/>
                </a:solidFill>
              </a:rPr>
              <a:t>中设置的高无效</a:t>
            </a:r>
            <a:endParaRPr lang="zh-CN" altLang="en-US" sz="3200" dirty="0">
              <a:solidFill>
                <a:schemeClr val="accent3"/>
              </a:solidFill>
            </a:endParaRPr>
          </a:p>
        </p:txBody>
      </p:sp>
      <p:pic>
        <p:nvPicPr>
          <p:cNvPr id="26" name="图片 25"/>
          <p:cNvPicPr>
            <a:picLocks noChangeAspect="1"/>
          </p:cNvPicPr>
          <p:nvPr/>
        </p:nvPicPr>
        <p:blipFill>
          <a:blip r:embed="rId3"/>
          <a:stretch>
            <a:fillRect/>
          </a:stretch>
        </p:blipFill>
        <p:spPr>
          <a:xfrm>
            <a:off x="1792799" y="2296278"/>
            <a:ext cx="4342608" cy="2484727"/>
          </a:xfrm>
          <a:prstGeom prst="rect">
            <a:avLst/>
          </a:prstGeom>
        </p:spPr>
      </p:pic>
    </p:spTree>
    <p:extLst>
      <p:ext uri="{BB962C8B-B14F-4D97-AF65-F5344CB8AC3E}">
        <p14:creationId xmlns:p14="http://schemas.microsoft.com/office/powerpoint/2010/main" val="1974528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12" presetClass="entr" presetSubtype="4" fill="hold" grpId="0" nodeType="withEffect">
                                  <p:stCondLst>
                                    <p:cond delay="0"/>
                                  </p:stCondLst>
                                  <p:iterate type="lt">
                                    <p:tmPct val="50000"/>
                                  </p:iterate>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300"/>
                                        <p:tgtEl>
                                          <p:spTgt spid="18"/>
                                        </p:tgtEl>
                                        <p:attrNameLst>
                                          <p:attrName>ppt_y</p:attrName>
                                        </p:attrNameLst>
                                      </p:cBhvr>
                                      <p:tavLst>
                                        <p:tav tm="0">
                                          <p:val>
                                            <p:strVal val="#ppt_y+#ppt_h*1.125000"/>
                                          </p:val>
                                        </p:tav>
                                        <p:tav tm="100000">
                                          <p:val>
                                            <p:strVal val="#ppt_y"/>
                                          </p:val>
                                        </p:tav>
                                      </p:tavLst>
                                    </p:anim>
                                    <p:animEffect transition="in" filter="wipe(up)">
                                      <p:cBhvr>
                                        <p:cTn id="13" dur="300"/>
                                        <p:tgtEl>
                                          <p:spTgt spid="18"/>
                                        </p:tgtEl>
                                      </p:cBhvr>
                                    </p:animEffect>
                                  </p:childTnLst>
                                </p:cTn>
                              </p:par>
                            </p:childTnLst>
                          </p:cTn>
                        </p:par>
                        <p:par>
                          <p:cTn id="14" fill="hold">
                            <p:stCondLst>
                              <p:cond delay="2250"/>
                            </p:stCondLst>
                            <p:childTnLst>
                              <p:par>
                                <p:cTn id="15" presetID="2" presetClass="entr" presetSubtype="2" fill="hold" grpId="0" nodeType="after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1+#ppt_w/2"/>
                                          </p:val>
                                        </p:tav>
                                        <p:tav tm="100000">
                                          <p:val>
                                            <p:strVal val="#ppt_x"/>
                                          </p:val>
                                        </p:tav>
                                      </p:tavLst>
                                    </p:anim>
                                    <p:anim calcmode="lin" valueType="num">
                                      <p:cBhvr additive="base">
                                        <p:cTn id="1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包含 电子产品, 室内, 监视器, 墙壁&#10;&#10;已生成高可信度的说明">
            <a:extLst>
              <a:ext uri="{FF2B5EF4-FFF2-40B4-BE49-F238E27FC236}">
                <a16:creationId xmlns:a16="http://schemas.microsoft.com/office/drawing/2014/main" xmlns="" id="{93C1DBF8-3C11-488D-A7CF-A956F18242CA}"/>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8" name="图片 7">
            <a:extLst>
              <a:ext uri="{FF2B5EF4-FFF2-40B4-BE49-F238E27FC236}">
                <a16:creationId xmlns:a16="http://schemas.microsoft.com/office/drawing/2014/main" xmlns="" id="{8EC65FC5-5F1A-42AC-8AFF-9AB7B4AD913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3343588"/>
            <a:ext cx="3514412" cy="3514412"/>
          </a:xfrm>
          <a:prstGeom prst="rect">
            <a:avLst/>
          </a:prstGeom>
        </p:spPr>
      </p:pic>
      <p:sp>
        <p:nvSpPr>
          <p:cNvPr id="2" name="文本框 1">
            <a:extLst>
              <a:ext uri="{FF2B5EF4-FFF2-40B4-BE49-F238E27FC236}">
                <a16:creationId xmlns:a16="http://schemas.microsoft.com/office/drawing/2014/main" xmlns="" id="{F248F264-4BBF-4299-B572-98B67675C51A}"/>
              </a:ext>
            </a:extLst>
          </p:cNvPr>
          <p:cNvSpPr txBox="1"/>
          <p:nvPr/>
        </p:nvSpPr>
        <p:spPr>
          <a:xfrm>
            <a:off x="1982629" y="650543"/>
            <a:ext cx="3485977" cy="5386090"/>
          </a:xfrm>
          <a:prstGeom prst="rect">
            <a:avLst/>
          </a:prstGeom>
          <a:noFill/>
        </p:spPr>
        <p:txBody>
          <a:bodyPr wrap="square" rtlCol="0">
            <a:spAutoFit/>
          </a:bodyPr>
          <a:lstStyle/>
          <a:p>
            <a:pPr algn="ctr" defTabSz="914217"/>
            <a:r>
              <a:rPr lang="en-US" altLang="zh-CN" sz="34393" b="1" dirty="0">
                <a:ln w="19050">
                  <a:noFill/>
                  <a:prstDash val="dash"/>
                </a:ln>
                <a:solidFill>
                  <a:srgbClr val="30CAC6"/>
                </a:solidFill>
                <a:ea typeface="创艺简细圆" pitchFamily="2" charset="-122"/>
                <a:cs typeface="Segoe UI Black" panose="020B0A02040204020203" pitchFamily="34" charset="0"/>
              </a:rPr>
              <a:t>2</a:t>
            </a:r>
            <a:endParaRPr lang="zh-CN" altLang="en-US" sz="34393" b="1" dirty="0">
              <a:ln w="19050">
                <a:noFill/>
                <a:prstDash val="dash"/>
              </a:ln>
              <a:solidFill>
                <a:srgbClr val="30CAC6"/>
              </a:solidFill>
              <a:ea typeface="创艺简细圆" pitchFamily="2" charset="-122"/>
              <a:cs typeface="Segoe UI Black" panose="020B0A02040204020203" pitchFamily="34" charset="0"/>
            </a:endParaRPr>
          </a:p>
        </p:txBody>
      </p:sp>
      <p:grpSp>
        <p:nvGrpSpPr>
          <p:cNvPr id="3" name="组合 2">
            <a:extLst>
              <a:ext uri="{FF2B5EF4-FFF2-40B4-BE49-F238E27FC236}">
                <a16:creationId xmlns:a16="http://schemas.microsoft.com/office/drawing/2014/main" xmlns="" id="{FFC0B5A9-2DCF-4609-A1D9-1ADA01D37DB4}"/>
              </a:ext>
            </a:extLst>
          </p:cNvPr>
          <p:cNvGrpSpPr/>
          <p:nvPr/>
        </p:nvGrpSpPr>
        <p:grpSpPr>
          <a:xfrm>
            <a:off x="4925527" y="2939351"/>
            <a:ext cx="5211250" cy="1803924"/>
            <a:chOff x="4422562" y="2323177"/>
            <a:chExt cx="5211250" cy="1538134"/>
          </a:xfrm>
        </p:grpSpPr>
        <p:sp>
          <p:nvSpPr>
            <p:cNvPr id="4" name="文本框 3">
              <a:extLst>
                <a:ext uri="{FF2B5EF4-FFF2-40B4-BE49-F238E27FC236}">
                  <a16:creationId xmlns:a16="http://schemas.microsoft.com/office/drawing/2014/main" xmlns="" id="{622962FD-1517-4F6E-8E63-8007AE33A4AF}"/>
                </a:ext>
              </a:extLst>
            </p:cNvPr>
            <p:cNvSpPr txBox="1"/>
            <p:nvPr/>
          </p:nvSpPr>
          <p:spPr>
            <a:xfrm>
              <a:off x="4422562" y="2323177"/>
              <a:ext cx="2254528" cy="707886"/>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white"/>
                  </a:solidFill>
                  <a:effectLst/>
                  <a:uLnTx/>
                  <a:uFillTx/>
                  <a:latin typeface="Arial"/>
                  <a:ea typeface="微软雅黑"/>
                  <a:cs typeface="+mn-cs"/>
                </a:rPr>
                <a:t>PART 02</a:t>
              </a:r>
              <a:endParaRPr kumimoji="0" lang="zh-CN" altLang="en-US" sz="4000" b="1" i="0" u="none" strike="noStrike" kern="1200" cap="none" spc="0" normalizeH="0" baseline="0" noProof="0" dirty="0">
                <a:ln>
                  <a:noFill/>
                </a:ln>
                <a:solidFill>
                  <a:prstClr val="white"/>
                </a:solidFill>
                <a:effectLst/>
                <a:uLnTx/>
                <a:uFillTx/>
                <a:latin typeface="Arial"/>
                <a:ea typeface="微软雅黑"/>
                <a:cs typeface="+mn-cs"/>
              </a:endParaRPr>
            </a:p>
          </p:txBody>
        </p:sp>
        <p:sp>
          <p:nvSpPr>
            <p:cNvPr id="5" name="文本框 4">
              <a:extLst>
                <a:ext uri="{FF2B5EF4-FFF2-40B4-BE49-F238E27FC236}">
                  <a16:creationId xmlns:a16="http://schemas.microsoft.com/office/drawing/2014/main" xmlns="" id="{398BB07F-A429-4E3C-A677-74F37CDAAED1}"/>
                </a:ext>
              </a:extLst>
            </p:cNvPr>
            <p:cNvSpPr txBox="1"/>
            <p:nvPr/>
          </p:nvSpPr>
          <p:spPr>
            <a:xfrm>
              <a:off x="4422562" y="3007607"/>
              <a:ext cx="5211250" cy="551101"/>
            </a:xfrm>
            <a:prstGeom prst="rect">
              <a:avLst/>
            </a:prstGeom>
            <a:noFill/>
          </p:spPr>
          <p:txBody>
            <a:bodyPr wrap="square" rtlCol="0">
              <a:spAutoFit/>
              <a:scene3d>
                <a:camera prst="orthographicFront"/>
                <a:lightRig rig="threePt" dir="t"/>
              </a:scene3d>
              <a:sp3d contourW="12700"/>
            </a:bodyPr>
            <a:lstStyle/>
            <a:p>
              <a:pPr lvl="0">
                <a:defRPr/>
              </a:pPr>
              <a:r>
                <a:rPr lang="en-US" altLang="zh-CN" sz="3600" dirty="0" err="1">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t>setOffscreenPageLimit</a:t>
              </a:r>
              <a:endParaRPr kumimoji="0" lang="zh-CN" altLang="en-US" sz="3600" b="0" i="0" u="none" strike="noStrike" kern="1200" cap="none" spc="0" normalizeH="0" baseline="0" noProof="0" dirty="0">
                <a:ln>
                  <a:noFill/>
                </a:ln>
                <a:solidFill>
                  <a:prstClr val="white"/>
                </a:solidFill>
                <a:effectLst/>
                <a:uLnTx/>
                <a:uFillTx/>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6" name="文本框 5">
              <a:extLst>
                <a:ext uri="{FF2B5EF4-FFF2-40B4-BE49-F238E27FC236}">
                  <a16:creationId xmlns:a16="http://schemas.microsoft.com/office/drawing/2014/main" xmlns="" id="{1F7C4E6E-2D50-4B22-BA02-C5A0519FA06F}"/>
                </a:ext>
              </a:extLst>
            </p:cNvPr>
            <p:cNvSpPr txBox="1"/>
            <p:nvPr/>
          </p:nvSpPr>
          <p:spPr>
            <a:xfrm>
              <a:off x="4422562" y="3630483"/>
              <a:ext cx="4886538" cy="230828"/>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zh-CN" altLang="en-US" sz="1100" b="0" i="0" u="none" strike="noStrike" kern="1200" cap="none" spc="0" normalizeH="0" baseline="0" noProof="0" dirty="0" smtClean="0">
                  <a:ln>
                    <a:noFill/>
                  </a:ln>
                  <a:solidFill>
                    <a:prstClr val="white"/>
                  </a:solidFill>
                  <a:effectLst/>
                  <a:uLnTx/>
                  <a:uFillTx/>
                  <a:latin typeface="微软雅黑"/>
                  <a:ea typeface="微软雅黑"/>
                  <a:cs typeface="+mn-cs"/>
                </a:rPr>
                <a:t>为什么缓存的页面数不能低于</a:t>
              </a:r>
              <a:r>
                <a:rPr kumimoji="0" lang="en-US" altLang="zh-CN" sz="1100" b="0" i="0" u="none" strike="noStrike" kern="1200" cap="none" spc="0" normalizeH="0" baseline="0" noProof="0" dirty="0" smtClean="0">
                  <a:ln>
                    <a:noFill/>
                  </a:ln>
                  <a:solidFill>
                    <a:prstClr val="white"/>
                  </a:solidFill>
                  <a:effectLst/>
                  <a:uLnTx/>
                  <a:uFillTx/>
                  <a:latin typeface="微软雅黑"/>
                  <a:ea typeface="微软雅黑"/>
                  <a:cs typeface="+mn-cs"/>
                </a:rPr>
                <a:t>1</a:t>
              </a:r>
              <a:r>
                <a:rPr kumimoji="0" lang="zh-CN" altLang="en-US" sz="1100" b="0" i="0" u="none" strike="noStrike" kern="1200" cap="none" spc="0" normalizeH="0" baseline="0" noProof="0" dirty="0" smtClean="0">
                  <a:ln>
                    <a:noFill/>
                  </a:ln>
                  <a:solidFill>
                    <a:prstClr val="white"/>
                  </a:solidFill>
                  <a:effectLst/>
                  <a:uLnTx/>
                  <a:uFillTx/>
                  <a:latin typeface="微软雅黑"/>
                  <a:ea typeface="微软雅黑"/>
                  <a:cs typeface="+mn-cs"/>
                </a:rPr>
                <a:t>？</a:t>
              </a:r>
              <a:endPar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endParaRPr>
            </a:p>
          </p:txBody>
        </p:sp>
      </p:grpSp>
    </p:spTree>
    <p:extLst>
      <p:ext uri="{BB962C8B-B14F-4D97-AF65-F5344CB8AC3E}">
        <p14:creationId xmlns:p14="http://schemas.microsoft.com/office/powerpoint/2010/main" val="8321481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prestige"/>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23" presetClass="entr" presetSubtype="28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strVal val="4/3*#ppt_w"/>
                                          </p:val>
                                        </p:tav>
                                        <p:tav tm="100000">
                                          <p:val>
                                            <p:strVal val="#ppt_w"/>
                                          </p:val>
                                        </p:tav>
                                      </p:tavLst>
                                    </p:anim>
                                    <p:anim calcmode="lin" valueType="num">
                                      <p:cBhvr>
                                        <p:cTn id="8" dur="500" fill="hold"/>
                                        <p:tgtEl>
                                          <p:spTgt spid="7"/>
                                        </p:tgtEl>
                                        <p:attrNameLst>
                                          <p:attrName>ppt_h</p:attrName>
                                        </p:attrNameLst>
                                      </p:cBhvr>
                                      <p:tavLst>
                                        <p:tav tm="0">
                                          <p:val>
                                            <p:strVal val="4/3*#ppt_h"/>
                                          </p:val>
                                        </p:tav>
                                        <p:tav tm="100000">
                                          <p:val>
                                            <p:strVal val="#ppt_h"/>
                                          </p:val>
                                        </p:tav>
                                      </p:tavLst>
                                    </p:anim>
                                  </p:childTnLst>
                                </p:cTn>
                              </p:par>
                            </p:childTnLst>
                          </p:cTn>
                        </p:par>
                        <p:par>
                          <p:cTn id="9" fill="hold">
                            <p:stCondLst>
                              <p:cond delay="1500"/>
                            </p:stCondLst>
                            <p:childTnLst>
                              <p:par>
                                <p:cTn id="10" presetID="53" presetClass="entr" presetSubtype="16"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2000"/>
                            </p:stCondLst>
                            <p:childTnLst>
                              <p:par>
                                <p:cTn id="16" presetID="22" presetClass="entr" presetSubtype="4"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down)">
                                      <p:cBhvr>
                                        <p:cTn id="18" dur="500"/>
                                        <p:tgtEl>
                                          <p:spTgt spid="2"/>
                                        </p:tgtEl>
                                      </p:cBhvr>
                                    </p:animEffect>
                                  </p:childTnLst>
                                </p:cTn>
                              </p:par>
                            </p:childTnLst>
                          </p:cTn>
                        </p:par>
                        <p:par>
                          <p:cTn id="19" fill="hold">
                            <p:stCondLst>
                              <p:cond delay="2500"/>
                            </p:stCondLst>
                            <p:childTnLst>
                              <p:par>
                                <p:cTn id="20" presetID="2" presetClass="entr" presetSubtype="2"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1+#ppt_w/2"/>
                                          </p:val>
                                        </p:tav>
                                        <p:tav tm="100000">
                                          <p:val>
                                            <p:strVal val="#ppt_x"/>
                                          </p:val>
                                        </p:tav>
                                      </p:tavLst>
                                    </p:anim>
                                    <p:anim calcmode="lin" valueType="num">
                                      <p:cBhvr additive="base">
                                        <p:cTn id="23"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xmlns="" id="{C378269D-A530-4309-9DBF-D9CE92C11B65}"/>
              </a:ext>
            </a:extLst>
          </p:cNvPr>
          <p:cNvGrpSpPr/>
          <p:nvPr/>
        </p:nvGrpSpPr>
        <p:grpSpPr>
          <a:xfrm>
            <a:off x="4605419" y="1572893"/>
            <a:ext cx="7916887" cy="4778660"/>
            <a:chOff x="336947" y="1950447"/>
            <a:chExt cx="6745544" cy="4071635"/>
          </a:xfrm>
        </p:grpSpPr>
        <p:pic>
          <p:nvPicPr>
            <p:cNvPr id="3" name="Picture 8">
              <a:extLst>
                <a:ext uri="{FF2B5EF4-FFF2-40B4-BE49-F238E27FC236}">
                  <a16:creationId xmlns:a16="http://schemas.microsoft.com/office/drawing/2014/main" xmlns="" id="{05F38759-5CE6-4B4C-9499-D9EA6BF046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947" y="1950447"/>
              <a:ext cx="6745544" cy="4071635"/>
            </a:xfrm>
            <a:prstGeom prst="rect">
              <a:avLst/>
            </a:prstGeom>
          </p:spPr>
        </p:pic>
        <p:sp>
          <p:nvSpPr>
            <p:cNvPr id="4" name="Rectangle 9">
              <a:extLst>
                <a:ext uri="{FF2B5EF4-FFF2-40B4-BE49-F238E27FC236}">
                  <a16:creationId xmlns:a16="http://schemas.microsoft.com/office/drawing/2014/main" xmlns="" id="{DB341482-2047-45B4-9BC8-BDD4BCA99929}"/>
                </a:ext>
              </a:extLst>
            </p:cNvPr>
            <p:cNvSpPr/>
            <p:nvPr/>
          </p:nvSpPr>
          <p:spPr>
            <a:xfrm>
              <a:off x="1129035" y="2160307"/>
              <a:ext cx="5184576" cy="3240361"/>
            </a:xfrm>
            <a:prstGeom prst="rect">
              <a:avLst/>
            </a:prstGeom>
            <a:blipFill dpi="0" rotWithShape="1">
              <a:blip r:embed="rId3"/>
              <a:srcRect/>
              <a:stretch>
                <a:fillRect t="-3334" b="-3334"/>
              </a:stretch>
            </a:blipFill>
            <a:ln w="25400" cap="flat" cmpd="sng" algn="ctr">
              <a:noFill/>
              <a:prstDash val="solid"/>
            </a:ln>
            <a:effectLst/>
          </p:spPr>
          <p:txBody>
            <a:bodyPr rtlCol="0" anchor="ctr"/>
            <a:lstStyle/>
            <a:p>
              <a:pPr algn="ctr" defTabSz="1218776">
                <a:defRPr/>
              </a:pPr>
              <a:endParaRPr lang="en-US" sz="3199" kern="0" dirty="0">
                <a:solidFill>
                  <a:prstClr val="white"/>
                </a:solidFill>
              </a:endParaRPr>
            </a:p>
          </p:txBody>
        </p:sp>
      </p:grpSp>
      <p:grpSp>
        <p:nvGrpSpPr>
          <p:cNvPr id="5" name="组合 4">
            <a:extLst>
              <a:ext uri="{FF2B5EF4-FFF2-40B4-BE49-F238E27FC236}">
                <a16:creationId xmlns:a16="http://schemas.microsoft.com/office/drawing/2014/main" xmlns="" id="{599A298D-BE85-4F81-A0E5-8E282160E2A6}"/>
              </a:ext>
            </a:extLst>
          </p:cNvPr>
          <p:cNvGrpSpPr/>
          <p:nvPr/>
        </p:nvGrpSpPr>
        <p:grpSpPr>
          <a:xfrm>
            <a:off x="798951" y="2277172"/>
            <a:ext cx="734968" cy="734968"/>
            <a:chOff x="857214" y="1809740"/>
            <a:chExt cx="735160" cy="735160"/>
          </a:xfrm>
        </p:grpSpPr>
        <p:sp>
          <p:nvSpPr>
            <p:cNvPr id="6" name="Oval 10">
              <a:extLst>
                <a:ext uri="{FF2B5EF4-FFF2-40B4-BE49-F238E27FC236}">
                  <a16:creationId xmlns:a16="http://schemas.microsoft.com/office/drawing/2014/main" xmlns="" id="{4B07D3FB-2D4F-4329-AF2E-A878C3CD4EFA}"/>
                </a:ext>
              </a:extLst>
            </p:cNvPr>
            <p:cNvSpPr/>
            <p:nvPr/>
          </p:nvSpPr>
          <p:spPr>
            <a:xfrm>
              <a:off x="857214" y="1809740"/>
              <a:ext cx="735160" cy="735160"/>
            </a:xfrm>
            <a:prstGeom prst="octagon">
              <a:avLst/>
            </a:prstGeom>
            <a:solidFill>
              <a:schemeClr val="bg1">
                <a:lumMod val="95000"/>
              </a:schemeClr>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a:solidFill>
                  <a:prstClr val="white"/>
                </a:solidFill>
                <a:latin typeface="+mn-ea"/>
              </a:endParaRPr>
            </a:p>
          </p:txBody>
        </p:sp>
        <p:sp>
          <p:nvSpPr>
            <p:cNvPr id="7" name="Oval 10">
              <a:extLst>
                <a:ext uri="{FF2B5EF4-FFF2-40B4-BE49-F238E27FC236}">
                  <a16:creationId xmlns:a16="http://schemas.microsoft.com/office/drawing/2014/main" xmlns="" id="{E2F70ACC-5CAE-43F1-81EE-8D0FBB60121E}"/>
                </a:ext>
              </a:extLst>
            </p:cNvPr>
            <p:cNvSpPr/>
            <p:nvPr/>
          </p:nvSpPr>
          <p:spPr>
            <a:xfrm>
              <a:off x="1022119" y="1974645"/>
              <a:ext cx="405350" cy="405350"/>
            </a:xfrm>
            <a:prstGeom prst="octagon">
              <a:avLst/>
            </a:prstGeom>
            <a:solidFill>
              <a:schemeClr val="accent1"/>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dirty="0">
                <a:solidFill>
                  <a:prstClr val="white"/>
                </a:solidFill>
                <a:effectLst>
                  <a:outerShdw blurRad="38100" dist="38100" dir="2700000" algn="tl">
                    <a:srgbClr val="000000">
                      <a:alpha val="43137"/>
                    </a:srgbClr>
                  </a:outerShdw>
                </a:effectLst>
                <a:latin typeface="+mn-ea"/>
              </a:endParaRPr>
            </a:p>
          </p:txBody>
        </p:sp>
      </p:grpSp>
      <p:grpSp>
        <p:nvGrpSpPr>
          <p:cNvPr id="8" name="组合 7">
            <a:extLst>
              <a:ext uri="{FF2B5EF4-FFF2-40B4-BE49-F238E27FC236}">
                <a16:creationId xmlns:a16="http://schemas.microsoft.com/office/drawing/2014/main" xmlns="" id="{8539B608-C136-4919-AC0E-90C90F84558C}"/>
              </a:ext>
            </a:extLst>
          </p:cNvPr>
          <p:cNvGrpSpPr/>
          <p:nvPr/>
        </p:nvGrpSpPr>
        <p:grpSpPr>
          <a:xfrm>
            <a:off x="775415" y="4084506"/>
            <a:ext cx="734968" cy="734968"/>
            <a:chOff x="857214" y="1809740"/>
            <a:chExt cx="735160" cy="735160"/>
          </a:xfrm>
        </p:grpSpPr>
        <p:sp>
          <p:nvSpPr>
            <p:cNvPr id="9" name="Oval 10">
              <a:extLst>
                <a:ext uri="{FF2B5EF4-FFF2-40B4-BE49-F238E27FC236}">
                  <a16:creationId xmlns:a16="http://schemas.microsoft.com/office/drawing/2014/main" xmlns="" id="{8078559A-1AE8-47EC-9CAF-65786B8F9C51}"/>
                </a:ext>
              </a:extLst>
            </p:cNvPr>
            <p:cNvSpPr/>
            <p:nvPr/>
          </p:nvSpPr>
          <p:spPr>
            <a:xfrm>
              <a:off x="857214" y="1809740"/>
              <a:ext cx="735160" cy="735160"/>
            </a:xfrm>
            <a:prstGeom prst="octagon">
              <a:avLst/>
            </a:prstGeom>
            <a:solidFill>
              <a:schemeClr val="bg1">
                <a:lumMod val="95000"/>
              </a:schemeClr>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a:solidFill>
                  <a:prstClr val="white"/>
                </a:solidFill>
                <a:latin typeface="+mn-ea"/>
              </a:endParaRPr>
            </a:p>
          </p:txBody>
        </p:sp>
        <p:sp>
          <p:nvSpPr>
            <p:cNvPr id="10" name="Oval 10">
              <a:extLst>
                <a:ext uri="{FF2B5EF4-FFF2-40B4-BE49-F238E27FC236}">
                  <a16:creationId xmlns:a16="http://schemas.microsoft.com/office/drawing/2014/main" xmlns="" id="{9B47655F-5C13-478B-8D7E-38CB0EF3F080}"/>
                </a:ext>
              </a:extLst>
            </p:cNvPr>
            <p:cNvSpPr/>
            <p:nvPr/>
          </p:nvSpPr>
          <p:spPr>
            <a:xfrm>
              <a:off x="1022119" y="1974645"/>
              <a:ext cx="405350" cy="405350"/>
            </a:xfrm>
            <a:prstGeom prst="octagon">
              <a:avLst/>
            </a:prstGeom>
            <a:solidFill>
              <a:schemeClr val="accent4"/>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dirty="0">
                <a:solidFill>
                  <a:prstClr val="white"/>
                </a:solidFill>
                <a:effectLst>
                  <a:outerShdw blurRad="38100" dist="38100" dir="2700000" algn="tl">
                    <a:srgbClr val="000000">
                      <a:alpha val="43137"/>
                    </a:srgbClr>
                  </a:outerShdw>
                </a:effectLst>
                <a:latin typeface="+mn-ea"/>
              </a:endParaRPr>
            </a:p>
          </p:txBody>
        </p:sp>
      </p:grpSp>
      <p:sp>
        <p:nvSpPr>
          <p:cNvPr id="18" name="矩形 17">
            <a:extLst>
              <a:ext uri="{FF2B5EF4-FFF2-40B4-BE49-F238E27FC236}">
                <a16:creationId xmlns:a16="http://schemas.microsoft.com/office/drawing/2014/main" xmlns="" id="{CCB4DE58-0DA0-4C06-90DD-5118B344B306}"/>
              </a:ext>
            </a:extLst>
          </p:cNvPr>
          <p:cNvSpPr/>
          <p:nvPr/>
        </p:nvSpPr>
        <p:spPr>
          <a:xfrm>
            <a:off x="1510383" y="2169798"/>
            <a:ext cx="2806025" cy="369332"/>
          </a:xfrm>
          <a:prstGeom prst="rect">
            <a:avLst/>
          </a:prstGeom>
        </p:spPr>
        <p:txBody>
          <a:bodyPr wrap="none">
            <a:spAutoFit/>
          </a:bodyPr>
          <a:lstStyle/>
          <a:p>
            <a:pPr algn="ctr">
              <a:spcBef>
                <a:spcPct val="0"/>
              </a:spcBef>
              <a:buFont typeface="Arial" charset="0"/>
              <a:buNone/>
            </a:pPr>
            <a:r>
              <a:rPr lang="en-US" altLang="zh-CN" b="1" dirty="0" err="1">
                <a:solidFill>
                  <a:schemeClr val="accent1"/>
                </a:solidFill>
                <a:latin typeface="+mn-ea"/>
                <a:cs typeface="Arial" panose="020B0604020202020204" pitchFamily="34" charset="0"/>
              </a:rPr>
              <a:t>setOffscreenPageLimit</a:t>
            </a:r>
            <a:endParaRPr lang="zh-CN" altLang="en-US" b="1" dirty="0">
              <a:solidFill>
                <a:schemeClr val="accent1"/>
              </a:solidFill>
              <a:latin typeface="+mn-ea"/>
              <a:ea typeface="+mn-ea"/>
              <a:cs typeface="Arial" panose="020B0604020202020204" pitchFamily="34" charset="0"/>
            </a:endParaRPr>
          </a:p>
        </p:txBody>
      </p:sp>
      <p:grpSp>
        <p:nvGrpSpPr>
          <p:cNvPr id="23" name="组合 22">
            <a:extLst>
              <a:ext uri="{FF2B5EF4-FFF2-40B4-BE49-F238E27FC236}">
                <a16:creationId xmlns:a16="http://schemas.microsoft.com/office/drawing/2014/main" xmlns="" id="{1F4104B1-B319-440D-9EB8-5E62F409BB19}"/>
              </a:ext>
            </a:extLst>
          </p:cNvPr>
          <p:cNvGrpSpPr/>
          <p:nvPr/>
        </p:nvGrpSpPr>
        <p:grpSpPr>
          <a:xfrm>
            <a:off x="1648083" y="3877448"/>
            <a:ext cx="2088960" cy="1243157"/>
            <a:chOff x="8893428" y="2030754"/>
            <a:chExt cx="2089504" cy="1243480"/>
          </a:xfrm>
        </p:grpSpPr>
        <p:sp>
          <p:nvSpPr>
            <p:cNvPr id="24" name="矩形 23">
              <a:extLst>
                <a:ext uri="{FF2B5EF4-FFF2-40B4-BE49-F238E27FC236}">
                  <a16:creationId xmlns:a16="http://schemas.microsoft.com/office/drawing/2014/main" xmlns="" id="{D61D1CCE-A1D6-4013-AE24-4E3ACFB141E8}"/>
                </a:ext>
              </a:extLst>
            </p:cNvPr>
            <p:cNvSpPr/>
            <p:nvPr/>
          </p:nvSpPr>
          <p:spPr>
            <a:xfrm>
              <a:off x="8898732" y="2030754"/>
              <a:ext cx="1396194" cy="369428"/>
            </a:xfrm>
            <a:prstGeom prst="rect">
              <a:avLst/>
            </a:prstGeom>
          </p:spPr>
          <p:txBody>
            <a:bodyPr wrap="none">
              <a:spAutoFit/>
            </a:bodyPr>
            <a:lstStyle/>
            <a:p>
              <a:pPr algn="ctr">
                <a:spcBef>
                  <a:spcPct val="0"/>
                </a:spcBef>
                <a:buFont typeface="Arial" charset="0"/>
                <a:buNone/>
              </a:pPr>
              <a:r>
                <a:rPr lang="en-US" altLang="zh-CN" b="1" dirty="0" smtClean="0">
                  <a:solidFill>
                    <a:schemeClr val="accent4"/>
                  </a:solidFill>
                  <a:latin typeface="+mn-ea"/>
                  <a:cs typeface="Arial" panose="020B0604020202020204" pitchFamily="34" charset="0"/>
                </a:rPr>
                <a:t>Populate()</a:t>
              </a:r>
              <a:endParaRPr lang="zh-CN" altLang="en-US" b="1" dirty="0">
                <a:solidFill>
                  <a:schemeClr val="accent4"/>
                </a:solidFill>
                <a:latin typeface="+mn-ea"/>
                <a:ea typeface="+mn-ea"/>
                <a:cs typeface="Arial" panose="020B0604020202020204" pitchFamily="34" charset="0"/>
              </a:endParaRPr>
            </a:p>
          </p:txBody>
        </p:sp>
        <p:sp>
          <p:nvSpPr>
            <p:cNvPr id="25" name="矩形 24">
              <a:extLst>
                <a:ext uri="{FF2B5EF4-FFF2-40B4-BE49-F238E27FC236}">
                  <a16:creationId xmlns:a16="http://schemas.microsoft.com/office/drawing/2014/main" xmlns="" id="{A925FBEA-4D72-4740-A9A0-28DB5986E9BB}"/>
                </a:ext>
              </a:extLst>
            </p:cNvPr>
            <p:cNvSpPr/>
            <p:nvPr/>
          </p:nvSpPr>
          <p:spPr>
            <a:xfrm>
              <a:off x="8893428" y="2342006"/>
              <a:ext cx="2089504" cy="932228"/>
            </a:xfrm>
            <a:prstGeom prst="rect">
              <a:avLst/>
            </a:prstGeom>
          </p:spPr>
          <p:txBody>
            <a:bodyPr wrap="square" anchor="ctr">
              <a:spAutoFit/>
            </a:bodyPr>
            <a:lstStyle/>
            <a:p>
              <a:pPr algn="just">
                <a:lnSpc>
                  <a:spcPct val="130000"/>
                </a:lnSpc>
              </a:pPr>
              <a:r>
                <a:rPr lang="zh-CN" altLang="en-US" sz="1399" dirty="0" smtClean="0">
                  <a:solidFill>
                    <a:schemeClr val="accent3"/>
                  </a:solidFill>
                  <a:latin typeface="+mn-ea"/>
                </a:rPr>
                <a:t>布局关键函数的源码解析，同时缓存也与此有关</a:t>
              </a:r>
              <a:endParaRPr lang="zh-CN" altLang="en-US" sz="1399" dirty="0">
                <a:solidFill>
                  <a:schemeClr val="accent3"/>
                </a:solidFill>
                <a:latin typeface="+mn-ea"/>
              </a:endParaRPr>
            </a:p>
          </p:txBody>
        </p:sp>
      </p:grpSp>
      <p:sp>
        <p:nvSpPr>
          <p:cNvPr id="29" name="文本框 28"/>
          <p:cNvSpPr txBox="1"/>
          <p:nvPr/>
        </p:nvSpPr>
        <p:spPr>
          <a:xfrm>
            <a:off x="871423" y="252547"/>
            <a:ext cx="4322594" cy="584775"/>
          </a:xfrm>
          <a:prstGeom prst="rect">
            <a:avLst/>
          </a:prstGeom>
          <a:noFill/>
        </p:spPr>
        <p:txBody>
          <a:bodyPr wrap="none" rtlCol="0">
            <a:spAutoFit/>
          </a:bodyPr>
          <a:lstStyle/>
          <a:p>
            <a:r>
              <a:rPr lang="en-US" altLang="zh-CN" sz="3200" dirty="0" err="1">
                <a:solidFill>
                  <a:schemeClr val="accent3"/>
                </a:solidFill>
              </a:rPr>
              <a:t>setOffscreenPageLimit</a:t>
            </a:r>
            <a:endParaRPr lang="zh-CN" altLang="en-US" sz="3200" dirty="0">
              <a:solidFill>
                <a:schemeClr val="accent3"/>
              </a:solidFill>
            </a:endParaRPr>
          </a:p>
        </p:txBody>
      </p:sp>
      <p:sp>
        <p:nvSpPr>
          <p:cNvPr id="30" name="矩形 29">
            <a:extLst>
              <a:ext uri="{FF2B5EF4-FFF2-40B4-BE49-F238E27FC236}">
                <a16:creationId xmlns:a16="http://schemas.microsoft.com/office/drawing/2014/main" xmlns="" id="{16BFB6B2-2AAB-41E6-88E1-043C1140494F}"/>
              </a:ext>
            </a:extLst>
          </p:cNvPr>
          <p:cNvSpPr/>
          <p:nvPr/>
        </p:nvSpPr>
        <p:spPr>
          <a:xfrm>
            <a:off x="1516114" y="2761503"/>
            <a:ext cx="2576491" cy="372218"/>
          </a:xfrm>
          <a:prstGeom prst="rect">
            <a:avLst/>
          </a:prstGeom>
        </p:spPr>
        <p:txBody>
          <a:bodyPr wrap="square" anchor="ctr">
            <a:spAutoFit/>
          </a:bodyPr>
          <a:lstStyle/>
          <a:p>
            <a:pPr algn="just">
              <a:lnSpc>
                <a:spcPct val="130000"/>
              </a:lnSpc>
            </a:pPr>
            <a:r>
              <a:rPr lang="zh-CN" altLang="en-US" sz="1399" dirty="0" smtClean="0">
                <a:solidFill>
                  <a:schemeClr val="accent3"/>
                </a:solidFill>
                <a:latin typeface="+mn-ea"/>
                <a:ea typeface="+mn-ea"/>
              </a:rPr>
              <a:t>为什么这个函数设置 </a:t>
            </a:r>
            <a:r>
              <a:rPr lang="en-US" altLang="zh-CN" sz="1399" dirty="0" smtClean="0">
                <a:solidFill>
                  <a:schemeClr val="accent3"/>
                </a:solidFill>
                <a:latin typeface="+mn-ea"/>
                <a:ea typeface="+mn-ea"/>
              </a:rPr>
              <a:t>0 </a:t>
            </a:r>
            <a:r>
              <a:rPr lang="zh-CN" altLang="en-US" sz="1399" dirty="0" smtClean="0">
                <a:solidFill>
                  <a:schemeClr val="accent3"/>
                </a:solidFill>
                <a:latin typeface="+mn-ea"/>
                <a:ea typeface="+mn-ea"/>
              </a:rPr>
              <a:t>无效</a:t>
            </a:r>
            <a:endParaRPr lang="zh-CN" altLang="en-US" sz="1399" dirty="0">
              <a:solidFill>
                <a:schemeClr val="accent3"/>
              </a:solidFill>
              <a:latin typeface="+mn-ea"/>
              <a:ea typeface="+mn-ea"/>
            </a:endParaRPr>
          </a:p>
        </p:txBody>
      </p:sp>
    </p:spTree>
    <p:extLst>
      <p:ext uri="{BB962C8B-B14F-4D97-AF65-F5344CB8AC3E}">
        <p14:creationId xmlns:p14="http://schemas.microsoft.com/office/powerpoint/2010/main" val="1987039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包含 电子产品, 室内, 监视器, 墙壁&#10;&#10;已生成高可信度的说明">
            <a:extLst>
              <a:ext uri="{FF2B5EF4-FFF2-40B4-BE49-F238E27FC236}">
                <a16:creationId xmlns:a16="http://schemas.microsoft.com/office/drawing/2014/main" xmlns="" id="{93C1DBF8-3C11-488D-A7CF-A956F18242CA}"/>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8" name="图片 7">
            <a:extLst>
              <a:ext uri="{FF2B5EF4-FFF2-40B4-BE49-F238E27FC236}">
                <a16:creationId xmlns:a16="http://schemas.microsoft.com/office/drawing/2014/main" xmlns="" id="{8EC65FC5-5F1A-42AC-8AFF-9AB7B4AD913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3343588"/>
            <a:ext cx="3514412" cy="3514412"/>
          </a:xfrm>
          <a:prstGeom prst="rect">
            <a:avLst/>
          </a:prstGeom>
        </p:spPr>
      </p:pic>
      <p:sp>
        <p:nvSpPr>
          <p:cNvPr id="2" name="文本框 1">
            <a:extLst>
              <a:ext uri="{FF2B5EF4-FFF2-40B4-BE49-F238E27FC236}">
                <a16:creationId xmlns:a16="http://schemas.microsoft.com/office/drawing/2014/main" xmlns="" id="{F248F264-4BBF-4299-B572-98B67675C51A}"/>
              </a:ext>
            </a:extLst>
          </p:cNvPr>
          <p:cNvSpPr txBox="1"/>
          <p:nvPr/>
        </p:nvSpPr>
        <p:spPr>
          <a:xfrm>
            <a:off x="1982629" y="650543"/>
            <a:ext cx="3485977" cy="5386090"/>
          </a:xfrm>
          <a:prstGeom prst="rect">
            <a:avLst/>
          </a:prstGeom>
          <a:noFill/>
        </p:spPr>
        <p:txBody>
          <a:bodyPr wrap="square" rtlCol="0">
            <a:spAutoFit/>
          </a:bodyPr>
          <a:lstStyle/>
          <a:p>
            <a:pPr algn="ctr" defTabSz="914217"/>
            <a:r>
              <a:rPr lang="en-US" altLang="zh-CN" sz="34393" b="1" dirty="0">
                <a:ln w="19050">
                  <a:noFill/>
                  <a:prstDash val="dash"/>
                </a:ln>
                <a:solidFill>
                  <a:srgbClr val="30CAC6"/>
                </a:solidFill>
                <a:ea typeface="创艺简细圆" pitchFamily="2" charset="-122"/>
                <a:cs typeface="Segoe UI Black" panose="020B0A02040204020203" pitchFamily="34" charset="0"/>
              </a:rPr>
              <a:t>3</a:t>
            </a:r>
            <a:endParaRPr lang="zh-CN" altLang="en-US" sz="34393" b="1" dirty="0">
              <a:ln w="19050">
                <a:noFill/>
                <a:prstDash val="dash"/>
              </a:ln>
              <a:solidFill>
                <a:srgbClr val="30CAC6"/>
              </a:solidFill>
              <a:ea typeface="创艺简细圆" pitchFamily="2" charset="-122"/>
              <a:cs typeface="Segoe UI Black" panose="020B0A02040204020203" pitchFamily="34" charset="0"/>
            </a:endParaRPr>
          </a:p>
        </p:txBody>
      </p:sp>
      <p:grpSp>
        <p:nvGrpSpPr>
          <p:cNvPr id="3" name="组合 2">
            <a:extLst>
              <a:ext uri="{FF2B5EF4-FFF2-40B4-BE49-F238E27FC236}">
                <a16:creationId xmlns:a16="http://schemas.microsoft.com/office/drawing/2014/main" xmlns="" id="{FFC0B5A9-2DCF-4609-A1D9-1ADA01D37DB4}"/>
              </a:ext>
            </a:extLst>
          </p:cNvPr>
          <p:cNvGrpSpPr/>
          <p:nvPr/>
        </p:nvGrpSpPr>
        <p:grpSpPr>
          <a:xfrm>
            <a:off x="4793358" y="3043855"/>
            <a:ext cx="5315754" cy="1884759"/>
            <a:chOff x="4422561" y="2323177"/>
            <a:chExt cx="5315754" cy="1884759"/>
          </a:xfrm>
        </p:grpSpPr>
        <p:sp>
          <p:nvSpPr>
            <p:cNvPr id="4" name="文本框 3">
              <a:extLst>
                <a:ext uri="{FF2B5EF4-FFF2-40B4-BE49-F238E27FC236}">
                  <a16:creationId xmlns:a16="http://schemas.microsoft.com/office/drawing/2014/main" xmlns="" id="{622962FD-1517-4F6E-8E63-8007AE33A4AF}"/>
                </a:ext>
              </a:extLst>
            </p:cNvPr>
            <p:cNvSpPr txBox="1"/>
            <p:nvPr/>
          </p:nvSpPr>
          <p:spPr>
            <a:xfrm>
              <a:off x="4422562" y="2323177"/>
              <a:ext cx="2254528" cy="707886"/>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white"/>
                  </a:solidFill>
                  <a:effectLst/>
                  <a:uLnTx/>
                  <a:uFillTx/>
                  <a:latin typeface="Arial"/>
                  <a:ea typeface="微软雅黑"/>
                  <a:cs typeface="+mn-cs"/>
                </a:rPr>
                <a:t>PART 03</a:t>
              </a:r>
              <a:endParaRPr kumimoji="0" lang="zh-CN" altLang="en-US" sz="4000" b="1" i="0" u="none" strike="noStrike" kern="1200" cap="none" spc="0" normalizeH="0" baseline="0" noProof="0" dirty="0">
                <a:ln>
                  <a:noFill/>
                </a:ln>
                <a:solidFill>
                  <a:prstClr val="white"/>
                </a:solidFill>
                <a:effectLst/>
                <a:uLnTx/>
                <a:uFillTx/>
                <a:latin typeface="Arial"/>
                <a:ea typeface="微软雅黑"/>
                <a:cs typeface="+mn-cs"/>
              </a:endParaRPr>
            </a:p>
          </p:txBody>
        </p:sp>
        <p:sp>
          <p:nvSpPr>
            <p:cNvPr id="5" name="文本框 4">
              <a:extLst>
                <a:ext uri="{FF2B5EF4-FFF2-40B4-BE49-F238E27FC236}">
                  <a16:creationId xmlns:a16="http://schemas.microsoft.com/office/drawing/2014/main" xmlns="" id="{398BB07F-A429-4E3C-A677-74F37CDAAED1}"/>
                </a:ext>
              </a:extLst>
            </p:cNvPr>
            <p:cNvSpPr txBox="1"/>
            <p:nvPr/>
          </p:nvSpPr>
          <p:spPr>
            <a:xfrm>
              <a:off x="4422561" y="3007607"/>
              <a:ext cx="5315754" cy="1200329"/>
            </a:xfrm>
            <a:prstGeom prst="rect">
              <a:avLst/>
            </a:prstGeom>
            <a:noFill/>
          </p:spPr>
          <p:txBody>
            <a:bodyPr wrap="square" rtlCol="0">
              <a:spAutoFit/>
              <a:scene3d>
                <a:camera prst="orthographicFront"/>
                <a:lightRig rig="threePt" dir="t"/>
              </a:scene3d>
              <a:sp3d contourW="12700"/>
            </a:bodyPr>
            <a:lstStyle/>
            <a:p>
              <a:pPr lvl="0">
                <a:defRPr/>
              </a:pPr>
              <a:r>
                <a:rPr lang="en-US" altLang="zh-CN" sz="3600" dirty="0" err="1">
                  <a:solidFill>
                    <a:schemeClr val="bg1">
                      <a:lumMod val="95000"/>
                    </a:schemeClr>
                  </a:solidFill>
                  <a:latin typeface="+mn-ea"/>
                </a:rPr>
                <a:t>viewPager</a:t>
              </a:r>
              <a:r>
                <a:rPr lang="en-US" altLang="zh-CN" sz="3600" dirty="0">
                  <a:solidFill>
                    <a:schemeClr val="bg1">
                      <a:lumMod val="95000"/>
                    </a:schemeClr>
                  </a:solidFill>
                  <a:latin typeface="+mn-ea"/>
                </a:rPr>
                <a:t> </a:t>
              </a:r>
              <a:r>
                <a:rPr lang="en-US" altLang="zh-CN" sz="3600" dirty="0" smtClean="0">
                  <a:solidFill>
                    <a:schemeClr val="bg1">
                      <a:lumMod val="95000"/>
                    </a:schemeClr>
                  </a:solidFill>
                  <a:latin typeface="+mn-ea"/>
                </a:rPr>
                <a:t>+ fragment </a:t>
              </a:r>
              <a:r>
                <a:rPr lang="zh-CN" altLang="en-US" sz="3600" dirty="0" smtClean="0">
                  <a:solidFill>
                    <a:srgbClr val="1AFFFE"/>
                  </a:solidFill>
                  <a:latin typeface="碳纤维正粗黑简体" panose="02010601030101010101" pitchFamily="2" charset="-122"/>
                  <a:ea typeface="碳纤维正粗黑简体" panose="02010601030101010101" pitchFamily="2" charset="-122"/>
                </a:rPr>
                <a:t>常规</a:t>
              </a:r>
              <a:r>
                <a:rPr lang="zh-CN" altLang="en-US" sz="3600" dirty="0">
                  <a:solidFill>
                    <a:srgbClr val="1AFFFE"/>
                  </a:solidFill>
                  <a:latin typeface="碳纤维正粗黑简体" panose="02010601030101010101" pitchFamily="2" charset="-122"/>
                  <a:ea typeface="碳纤维正粗黑简体" panose="02010601030101010101" pitchFamily="2" charset="-122"/>
                </a:rPr>
                <a:t>懒加载</a:t>
              </a:r>
              <a:endParaRPr lang="zh-CN" altLang="en-US" sz="3600" dirty="0">
                <a:solidFill>
                  <a:srgbClr val="1AFFFE"/>
                </a:solidFill>
                <a:latin typeface="碳纤维正粗黑简体" panose="02010601030101010101" pitchFamily="2" charset="-122"/>
                <a:ea typeface="碳纤维正粗黑简体" panose="02010601030101010101" pitchFamily="2" charset="-122"/>
              </a:endParaRPr>
            </a:p>
          </p:txBody>
        </p:sp>
      </p:grpSp>
    </p:spTree>
    <p:extLst>
      <p:ext uri="{BB962C8B-B14F-4D97-AF65-F5344CB8AC3E}">
        <p14:creationId xmlns:p14="http://schemas.microsoft.com/office/powerpoint/2010/main" val="24293624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prestige"/>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23" presetClass="entr" presetSubtype="28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strVal val="4/3*#ppt_w"/>
                                          </p:val>
                                        </p:tav>
                                        <p:tav tm="100000">
                                          <p:val>
                                            <p:strVal val="#ppt_w"/>
                                          </p:val>
                                        </p:tav>
                                      </p:tavLst>
                                    </p:anim>
                                    <p:anim calcmode="lin" valueType="num">
                                      <p:cBhvr>
                                        <p:cTn id="8" dur="500" fill="hold"/>
                                        <p:tgtEl>
                                          <p:spTgt spid="7"/>
                                        </p:tgtEl>
                                        <p:attrNameLst>
                                          <p:attrName>ppt_h</p:attrName>
                                        </p:attrNameLst>
                                      </p:cBhvr>
                                      <p:tavLst>
                                        <p:tav tm="0">
                                          <p:val>
                                            <p:strVal val="4/3*#ppt_h"/>
                                          </p:val>
                                        </p:tav>
                                        <p:tav tm="100000">
                                          <p:val>
                                            <p:strVal val="#ppt_h"/>
                                          </p:val>
                                        </p:tav>
                                      </p:tavLst>
                                    </p:anim>
                                  </p:childTnLst>
                                </p:cTn>
                              </p:par>
                            </p:childTnLst>
                          </p:cTn>
                        </p:par>
                        <p:par>
                          <p:cTn id="9" fill="hold">
                            <p:stCondLst>
                              <p:cond delay="1500"/>
                            </p:stCondLst>
                            <p:childTnLst>
                              <p:par>
                                <p:cTn id="10" presetID="53" presetClass="entr" presetSubtype="16"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2000"/>
                            </p:stCondLst>
                            <p:childTnLst>
                              <p:par>
                                <p:cTn id="16" presetID="22" presetClass="entr" presetSubtype="4"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down)">
                                      <p:cBhvr>
                                        <p:cTn id="18" dur="500"/>
                                        <p:tgtEl>
                                          <p:spTgt spid="2"/>
                                        </p:tgtEl>
                                      </p:cBhvr>
                                    </p:animEffect>
                                  </p:childTnLst>
                                </p:cTn>
                              </p:par>
                            </p:childTnLst>
                          </p:cTn>
                        </p:par>
                        <p:par>
                          <p:cTn id="19" fill="hold">
                            <p:stCondLst>
                              <p:cond delay="2500"/>
                            </p:stCondLst>
                            <p:childTnLst>
                              <p:par>
                                <p:cTn id="20" presetID="2" presetClass="entr" presetSubtype="2"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1+#ppt_w/2"/>
                                          </p:val>
                                        </p:tav>
                                        <p:tav tm="100000">
                                          <p:val>
                                            <p:strVal val="#ppt_x"/>
                                          </p:val>
                                        </p:tav>
                                      </p:tavLst>
                                    </p:anim>
                                    <p:anim calcmode="lin" valueType="num">
                                      <p:cBhvr additive="base">
                                        <p:cTn id="23"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xmlns="" id="{78D62049-36F8-4907-BC9A-62BE4D3EBE04}"/>
              </a:ext>
            </a:extLst>
          </p:cNvPr>
          <p:cNvSpPr/>
          <p:nvPr/>
        </p:nvSpPr>
        <p:spPr>
          <a:xfrm>
            <a:off x="5698211" y="1391728"/>
            <a:ext cx="875561" cy="369332"/>
          </a:xfrm>
          <a:prstGeom prst="rect">
            <a:avLst/>
          </a:prstGeom>
        </p:spPr>
        <p:txBody>
          <a:bodyPr wrap="none">
            <a:spAutoFit/>
          </a:bodyPr>
          <a:lstStyle/>
          <a:p>
            <a:pPr lvl="0" algn="r"/>
            <a:r>
              <a:rPr lang="zh-CN" altLang="en-US" b="1" dirty="0" smtClean="0">
                <a:solidFill>
                  <a:schemeClr val="accent1"/>
                </a:solidFill>
                <a:latin typeface="+mn-ea"/>
                <a:cs typeface="UKIJ Qolyazma" pitchFamily="18" charset="0"/>
              </a:rPr>
              <a:t>懒加载</a:t>
            </a:r>
            <a:endParaRPr lang="zh-CN" altLang="en-US" b="1" dirty="0">
              <a:solidFill>
                <a:schemeClr val="accent1"/>
              </a:solidFill>
              <a:latin typeface="+mn-ea"/>
              <a:ea typeface="+mn-ea"/>
              <a:cs typeface="UKIJ Qolyazma" pitchFamily="18" charset="0"/>
            </a:endParaRPr>
          </a:p>
        </p:txBody>
      </p:sp>
      <p:sp>
        <p:nvSpPr>
          <p:cNvPr id="8" name="矩形 7">
            <a:extLst>
              <a:ext uri="{FF2B5EF4-FFF2-40B4-BE49-F238E27FC236}">
                <a16:creationId xmlns:a16="http://schemas.microsoft.com/office/drawing/2014/main" xmlns="" id="{8AFD8D6E-6C85-4685-8AAF-B561399246E7}"/>
              </a:ext>
            </a:extLst>
          </p:cNvPr>
          <p:cNvSpPr/>
          <p:nvPr/>
        </p:nvSpPr>
        <p:spPr>
          <a:xfrm>
            <a:off x="4802393" y="1915358"/>
            <a:ext cx="4907663" cy="2354491"/>
          </a:xfrm>
          <a:prstGeom prst="rect">
            <a:avLst/>
          </a:prstGeom>
        </p:spPr>
        <p:txBody>
          <a:bodyPr wrap="square" anchor="ctr">
            <a:spAutoFit/>
          </a:bodyPr>
          <a:lstStyle/>
          <a:p>
            <a:pPr>
              <a:lnSpc>
                <a:spcPct val="150000"/>
              </a:lnSpc>
            </a:pPr>
            <a:r>
              <a:rPr lang="zh-CN" altLang="en-US" sz="1400" dirty="0" smtClean="0">
                <a:solidFill>
                  <a:schemeClr val="accent3"/>
                </a:solidFill>
              </a:rPr>
              <a:t>      懒</a:t>
            </a:r>
            <a:r>
              <a:rPr lang="zh-CN" altLang="en-US" sz="1400" dirty="0">
                <a:solidFill>
                  <a:schemeClr val="accent3"/>
                </a:solidFill>
              </a:rPr>
              <a:t>加载</a:t>
            </a:r>
            <a:r>
              <a:rPr lang="en-US" altLang="zh-CN" sz="1400" dirty="0">
                <a:solidFill>
                  <a:schemeClr val="accent3"/>
                </a:solidFill>
              </a:rPr>
              <a:t>,</a:t>
            </a:r>
            <a:r>
              <a:rPr lang="zh-CN" altLang="en-US" sz="1400" dirty="0">
                <a:solidFill>
                  <a:schemeClr val="accent3"/>
                </a:solidFill>
              </a:rPr>
              <a:t>其实也就是延迟加载</a:t>
            </a:r>
            <a:r>
              <a:rPr lang="en-US" altLang="zh-CN" sz="1400" dirty="0">
                <a:solidFill>
                  <a:schemeClr val="accent3"/>
                </a:solidFill>
              </a:rPr>
              <a:t>,</a:t>
            </a:r>
            <a:r>
              <a:rPr lang="zh-CN" altLang="en-US" sz="1400" dirty="0">
                <a:solidFill>
                  <a:schemeClr val="accent3"/>
                </a:solidFill>
              </a:rPr>
              <a:t>就是等到该页面的</a:t>
            </a:r>
            <a:r>
              <a:rPr lang="en-US" altLang="zh-CN" sz="1400" dirty="0">
                <a:solidFill>
                  <a:schemeClr val="accent3"/>
                </a:solidFill>
              </a:rPr>
              <a:t>UI</a:t>
            </a:r>
            <a:r>
              <a:rPr lang="zh-CN" altLang="en-US" sz="1400" dirty="0">
                <a:solidFill>
                  <a:schemeClr val="accent3"/>
                </a:solidFill>
              </a:rPr>
              <a:t>展示给用户时</a:t>
            </a:r>
            <a:r>
              <a:rPr lang="en-US" altLang="zh-CN" sz="1400" dirty="0">
                <a:solidFill>
                  <a:schemeClr val="accent3"/>
                </a:solidFill>
              </a:rPr>
              <a:t>,</a:t>
            </a:r>
            <a:r>
              <a:rPr lang="zh-CN" altLang="en-US" sz="1400" dirty="0">
                <a:solidFill>
                  <a:schemeClr val="accent3"/>
                </a:solidFill>
              </a:rPr>
              <a:t>再加载该页面的数据</a:t>
            </a:r>
            <a:r>
              <a:rPr lang="en-US" altLang="zh-CN" sz="1400" dirty="0">
                <a:solidFill>
                  <a:schemeClr val="accent3"/>
                </a:solidFill>
              </a:rPr>
              <a:t>(</a:t>
            </a:r>
            <a:r>
              <a:rPr lang="zh-CN" altLang="en-US" sz="1400" dirty="0">
                <a:solidFill>
                  <a:schemeClr val="accent3"/>
                </a:solidFill>
              </a:rPr>
              <a:t>从网络、数据库等</a:t>
            </a:r>
            <a:r>
              <a:rPr lang="en-US" altLang="zh-CN" sz="1400" dirty="0">
                <a:solidFill>
                  <a:schemeClr val="accent3"/>
                </a:solidFill>
              </a:rPr>
              <a:t>),</a:t>
            </a:r>
            <a:r>
              <a:rPr lang="zh-CN" altLang="en-US" sz="1400" dirty="0">
                <a:solidFill>
                  <a:schemeClr val="accent3"/>
                </a:solidFill>
              </a:rPr>
              <a:t>而不是依靠</a:t>
            </a:r>
            <a:r>
              <a:rPr lang="en-US" altLang="zh-CN" sz="1400" dirty="0" err="1">
                <a:solidFill>
                  <a:schemeClr val="accent3"/>
                </a:solidFill>
              </a:rPr>
              <a:t>ViewPager</a:t>
            </a:r>
            <a:r>
              <a:rPr lang="zh-CN" altLang="en-US" sz="1400" dirty="0">
                <a:solidFill>
                  <a:schemeClr val="accent3"/>
                </a:solidFill>
              </a:rPr>
              <a:t>预加载机制提前加载两三个，甚至更多页面的数据</a:t>
            </a:r>
            <a:r>
              <a:rPr lang="zh-CN" altLang="en-US" sz="1400" dirty="0" smtClean="0">
                <a:solidFill>
                  <a:schemeClr val="accent3"/>
                </a:solidFill>
              </a:rPr>
              <a:t>。</a:t>
            </a:r>
            <a:endParaRPr lang="en-US" altLang="zh-CN" sz="1400" dirty="0" smtClean="0">
              <a:solidFill>
                <a:schemeClr val="accent3"/>
              </a:solidFill>
            </a:endParaRPr>
          </a:p>
          <a:p>
            <a:pPr>
              <a:lnSpc>
                <a:spcPct val="150000"/>
              </a:lnSpc>
            </a:pPr>
            <a:r>
              <a:rPr lang="en-US" altLang="zh-CN" sz="1400" dirty="0">
                <a:solidFill>
                  <a:schemeClr val="accent3"/>
                </a:solidFill>
              </a:rPr>
              <a:t> </a:t>
            </a:r>
            <a:r>
              <a:rPr lang="en-US" altLang="zh-CN" sz="1400" dirty="0" smtClean="0">
                <a:solidFill>
                  <a:schemeClr val="accent3"/>
                </a:solidFill>
              </a:rPr>
              <a:t>    </a:t>
            </a:r>
            <a:r>
              <a:rPr lang="zh-CN" altLang="en-US" sz="1400" dirty="0" smtClean="0">
                <a:solidFill>
                  <a:schemeClr val="accent3"/>
                </a:solidFill>
              </a:rPr>
              <a:t>目的：</a:t>
            </a:r>
            <a:r>
              <a:rPr lang="en-US" altLang="zh-CN" sz="1400" dirty="0" smtClean="0">
                <a:solidFill>
                  <a:schemeClr val="accent3"/>
                </a:solidFill>
              </a:rPr>
              <a:t> </a:t>
            </a:r>
            <a:r>
              <a:rPr lang="zh-CN" altLang="en-US" sz="1400" dirty="0" smtClean="0">
                <a:solidFill>
                  <a:schemeClr val="accent3"/>
                </a:solidFill>
              </a:rPr>
              <a:t>这样</a:t>
            </a:r>
            <a:r>
              <a:rPr lang="zh-CN" altLang="en-US" sz="1400" dirty="0">
                <a:solidFill>
                  <a:schemeClr val="accent3"/>
                </a:solidFill>
              </a:rPr>
              <a:t>可以提高所属</a:t>
            </a:r>
            <a:r>
              <a:rPr lang="en-US" altLang="zh-CN" sz="1400" dirty="0">
                <a:solidFill>
                  <a:schemeClr val="accent3"/>
                </a:solidFill>
              </a:rPr>
              <a:t>Activity</a:t>
            </a:r>
            <a:r>
              <a:rPr lang="zh-CN" altLang="en-US" sz="1400" dirty="0">
                <a:solidFill>
                  <a:schemeClr val="accent3"/>
                </a:solidFill>
              </a:rPr>
              <a:t>的初始化速度</a:t>
            </a:r>
            <a:r>
              <a:rPr lang="en-US" altLang="zh-CN" sz="1400" dirty="0">
                <a:solidFill>
                  <a:schemeClr val="accent3"/>
                </a:solidFill>
              </a:rPr>
              <a:t>,</a:t>
            </a:r>
            <a:r>
              <a:rPr lang="zh-CN" altLang="en-US" sz="1400" dirty="0">
                <a:solidFill>
                  <a:schemeClr val="accent3"/>
                </a:solidFill>
              </a:rPr>
              <a:t>也可以为用户节省流量</a:t>
            </a:r>
            <a:r>
              <a:rPr lang="en-US" altLang="zh-CN" sz="1400" dirty="0">
                <a:solidFill>
                  <a:schemeClr val="accent3"/>
                </a:solidFill>
              </a:rPr>
              <a:t>.</a:t>
            </a:r>
            <a:r>
              <a:rPr lang="zh-CN" altLang="en-US" sz="1400" dirty="0">
                <a:solidFill>
                  <a:schemeClr val="accent3"/>
                </a:solidFill>
              </a:rPr>
              <a:t>而这种懒加载的方式也已经</a:t>
            </a:r>
            <a:r>
              <a:rPr lang="en-US" altLang="zh-CN" sz="1400" dirty="0">
                <a:solidFill>
                  <a:schemeClr val="accent3"/>
                </a:solidFill>
              </a:rPr>
              <a:t>/</a:t>
            </a:r>
            <a:r>
              <a:rPr lang="zh-CN" altLang="en-US" sz="1400" dirty="0">
                <a:solidFill>
                  <a:schemeClr val="accent3"/>
                </a:solidFill>
              </a:rPr>
              <a:t>正在被诸多</a:t>
            </a:r>
            <a:r>
              <a:rPr lang="en-US" altLang="zh-CN" sz="1400" dirty="0">
                <a:solidFill>
                  <a:schemeClr val="accent3"/>
                </a:solidFill>
              </a:rPr>
              <a:t>APP</a:t>
            </a:r>
            <a:r>
              <a:rPr lang="zh-CN" altLang="en-US" sz="1400" dirty="0">
                <a:solidFill>
                  <a:schemeClr val="accent3"/>
                </a:solidFill>
              </a:rPr>
              <a:t>所</a:t>
            </a:r>
            <a:r>
              <a:rPr lang="zh-CN" altLang="en-US" sz="1400" dirty="0" smtClean="0">
                <a:solidFill>
                  <a:schemeClr val="accent3"/>
                </a:solidFill>
              </a:rPr>
              <a:t>采用。</a:t>
            </a:r>
            <a:endParaRPr lang="en-US" altLang="zh-CN" sz="1399" dirty="0">
              <a:solidFill>
                <a:schemeClr val="accent3"/>
              </a:solidFill>
              <a:latin typeface="+mn-ea"/>
              <a:cs typeface="Segoe UI" panose="020B0502040204020203" pitchFamily="34" charset="0"/>
            </a:endParaRPr>
          </a:p>
        </p:txBody>
      </p:sp>
      <p:grpSp>
        <p:nvGrpSpPr>
          <p:cNvPr id="19" name="组合 18">
            <a:extLst>
              <a:ext uri="{FF2B5EF4-FFF2-40B4-BE49-F238E27FC236}">
                <a16:creationId xmlns:a16="http://schemas.microsoft.com/office/drawing/2014/main" xmlns="" id="{D6274189-1A8F-4851-A921-C44C011725B8}"/>
              </a:ext>
            </a:extLst>
          </p:cNvPr>
          <p:cNvGrpSpPr/>
          <p:nvPr/>
        </p:nvGrpSpPr>
        <p:grpSpPr>
          <a:xfrm>
            <a:off x="4898188" y="1320901"/>
            <a:ext cx="592485" cy="592485"/>
            <a:chOff x="8105048" y="2696033"/>
            <a:chExt cx="592640" cy="592640"/>
          </a:xfrm>
        </p:grpSpPr>
        <p:sp>
          <p:nvSpPr>
            <p:cNvPr id="20" name="Rectangle 185">
              <a:extLst>
                <a:ext uri="{FF2B5EF4-FFF2-40B4-BE49-F238E27FC236}">
                  <a16:creationId xmlns:a16="http://schemas.microsoft.com/office/drawing/2014/main" xmlns="" id="{98F93D0E-E05E-4D06-913C-73BB0924FBE0}"/>
                </a:ext>
              </a:extLst>
            </p:cNvPr>
            <p:cNvSpPr/>
            <p:nvPr/>
          </p:nvSpPr>
          <p:spPr>
            <a:xfrm>
              <a:off x="8105048" y="2696033"/>
              <a:ext cx="592640" cy="592640"/>
            </a:xfrm>
            <a:prstGeom prst="rect">
              <a:avLst/>
            </a:prstGeom>
            <a:solidFill>
              <a:schemeClr val="bg1">
                <a:lumMod val="95000"/>
              </a:schemeClr>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199">
                <a:solidFill>
                  <a:prstClr val="white"/>
                </a:solidFill>
                <a:latin typeface="+mn-ea"/>
              </a:endParaRPr>
            </a:p>
          </p:txBody>
        </p:sp>
        <p:sp>
          <p:nvSpPr>
            <p:cNvPr id="21" name="Rectangle 185">
              <a:extLst>
                <a:ext uri="{FF2B5EF4-FFF2-40B4-BE49-F238E27FC236}">
                  <a16:creationId xmlns:a16="http://schemas.microsoft.com/office/drawing/2014/main" xmlns="" id="{7B358490-944D-48DA-AF7B-9D736547262D}"/>
                </a:ext>
              </a:extLst>
            </p:cNvPr>
            <p:cNvSpPr/>
            <p:nvPr/>
          </p:nvSpPr>
          <p:spPr>
            <a:xfrm>
              <a:off x="8175894" y="2766879"/>
              <a:ext cx="450948" cy="450948"/>
            </a:xfrm>
            <a:prstGeom prst="rect">
              <a:avLst/>
            </a:prstGeom>
            <a:solidFill>
              <a:schemeClr val="accent1"/>
            </a:solidFill>
            <a:ln w="3810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199" dirty="0">
                <a:solidFill>
                  <a:prstClr val="white"/>
                </a:solidFill>
                <a:effectLst>
                  <a:outerShdw blurRad="38100" dist="38100" dir="2700000" algn="tl">
                    <a:srgbClr val="000000">
                      <a:alpha val="43137"/>
                    </a:srgbClr>
                  </a:outerShdw>
                </a:effectLst>
                <a:latin typeface="+mn-ea"/>
              </a:endParaRPr>
            </a:p>
          </p:txBody>
        </p:sp>
        <p:sp>
          <p:nvSpPr>
            <p:cNvPr id="22" name="Freeform 153">
              <a:extLst>
                <a:ext uri="{FF2B5EF4-FFF2-40B4-BE49-F238E27FC236}">
                  <a16:creationId xmlns:a16="http://schemas.microsoft.com/office/drawing/2014/main" xmlns="" id="{04AD334C-8998-4343-833E-59B9E40FA2A2}"/>
                </a:ext>
              </a:extLst>
            </p:cNvPr>
            <p:cNvSpPr>
              <a:spLocks noEditPoints="1"/>
            </p:cNvSpPr>
            <p:nvPr/>
          </p:nvSpPr>
          <p:spPr bwMode="auto">
            <a:xfrm>
              <a:off x="8279535" y="2874330"/>
              <a:ext cx="264536" cy="257255"/>
            </a:xfrm>
            <a:custGeom>
              <a:avLst/>
              <a:gdLst>
                <a:gd name="T0" fmla="*/ 138 w 138"/>
                <a:gd name="T1" fmla="*/ 67 h 134"/>
                <a:gd name="T2" fmla="*/ 128 w 138"/>
                <a:gd name="T3" fmla="*/ 53 h 134"/>
                <a:gd name="T4" fmla="*/ 131 w 138"/>
                <a:gd name="T5" fmla="*/ 37 h 134"/>
                <a:gd name="T6" fmla="*/ 117 w 138"/>
                <a:gd name="T7" fmla="*/ 29 h 134"/>
                <a:gd name="T8" fmla="*/ 112 w 138"/>
                <a:gd name="T9" fmla="*/ 13 h 134"/>
                <a:gd name="T10" fmla="*/ 100 w 138"/>
                <a:gd name="T11" fmla="*/ 12 h 134"/>
                <a:gd name="T12" fmla="*/ 95 w 138"/>
                <a:gd name="T13" fmla="*/ 12 h 134"/>
                <a:gd name="T14" fmla="*/ 84 w 138"/>
                <a:gd name="T15" fmla="*/ 0 h 134"/>
                <a:gd name="T16" fmla="*/ 73 w 138"/>
                <a:gd name="T17" fmla="*/ 4 h 134"/>
                <a:gd name="T18" fmla="*/ 65 w 138"/>
                <a:gd name="T19" fmla="*/ 4 h 134"/>
                <a:gd name="T20" fmla="*/ 54 w 138"/>
                <a:gd name="T21" fmla="*/ 0 h 134"/>
                <a:gd name="T22" fmla="*/ 43 w 138"/>
                <a:gd name="T23" fmla="*/ 12 h 134"/>
                <a:gd name="T24" fmla="*/ 38 w 138"/>
                <a:gd name="T25" fmla="*/ 12 h 134"/>
                <a:gd name="T26" fmla="*/ 26 w 138"/>
                <a:gd name="T27" fmla="*/ 13 h 134"/>
                <a:gd name="T28" fmla="*/ 21 w 138"/>
                <a:gd name="T29" fmla="*/ 29 h 134"/>
                <a:gd name="T30" fmla="*/ 7 w 138"/>
                <a:gd name="T31" fmla="*/ 37 h 134"/>
                <a:gd name="T32" fmla="*/ 10 w 138"/>
                <a:gd name="T33" fmla="*/ 53 h 134"/>
                <a:gd name="T34" fmla="*/ 0 w 138"/>
                <a:gd name="T35" fmla="*/ 67 h 134"/>
                <a:gd name="T36" fmla="*/ 10 w 138"/>
                <a:gd name="T37" fmla="*/ 80 h 134"/>
                <a:gd name="T38" fmla="*/ 7 w 138"/>
                <a:gd name="T39" fmla="*/ 97 h 134"/>
                <a:gd name="T40" fmla="*/ 21 w 138"/>
                <a:gd name="T41" fmla="*/ 105 h 134"/>
                <a:gd name="T42" fmla="*/ 26 w 138"/>
                <a:gd name="T43" fmla="*/ 121 h 134"/>
                <a:gd name="T44" fmla="*/ 38 w 138"/>
                <a:gd name="T45" fmla="*/ 122 h 134"/>
                <a:gd name="T46" fmla="*/ 43 w 138"/>
                <a:gd name="T47" fmla="*/ 122 h 134"/>
                <a:gd name="T48" fmla="*/ 54 w 138"/>
                <a:gd name="T49" fmla="*/ 134 h 134"/>
                <a:gd name="T50" fmla="*/ 65 w 138"/>
                <a:gd name="T51" fmla="*/ 130 h 134"/>
                <a:gd name="T52" fmla="*/ 73 w 138"/>
                <a:gd name="T53" fmla="*/ 130 h 134"/>
                <a:gd name="T54" fmla="*/ 84 w 138"/>
                <a:gd name="T55" fmla="*/ 134 h 134"/>
                <a:gd name="T56" fmla="*/ 95 w 138"/>
                <a:gd name="T57" fmla="*/ 122 h 134"/>
                <a:gd name="T58" fmla="*/ 100 w 138"/>
                <a:gd name="T59" fmla="*/ 122 h 134"/>
                <a:gd name="T60" fmla="*/ 112 w 138"/>
                <a:gd name="T61" fmla="*/ 121 h 134"/>
                <a:gd name="T62" fmla="*/ 116 w 138"/>
                <a:gd name="T63" fmla="*/ 105 h 134"/>
                <a:gd name="T64" fmla="*/ 131 w 138"/>
                <a:gd name="T65" fmla="*/ 97 h 134"/>
                <a:gd name="T66" fmla="*/ 128 w 138"/>
                <a:gd name="T67" fmla="*/ 81 h 134"/>
                <a:gd name="T68" fmla="*/ 51 w 138"/>
                <a:gd name="T69" fmla="*/ 87 h 134"/>
                <a:gd name="T70" fmla="*/ 41 w 138"/>
                <a:gd name="T71" fmla="*/ 74 h 134"/>
                <a:gd name="T72" fmla="*/ 37 w 138"/>
                <a:gd name="T73" fmla="*/ 64 h 134"/>
                <a:gd name="T74" fmla="*/ 38 w 138"/>
                <a:gd name="T75" fmla="*/ 87 h 134"/>
                <a:gd name="T76" fmla="*/ 32 w 138"/>
                <a:gd name="T77" fmla="*/ 54 h 134"/>
                <a:gd name="T78" fmla="*/ 43 w 138"/>
                <a:gd name="T79" fmla="*/ 67 h 134"/>
                <a:gd name="T80" fmla="*/ 46 w 138"/>
                <a:gd name="T81" fmla="*/ 76 h 134"/>
                <a:gd name="T82" fmla="*/ 46 w 138"/>
                <a:gd name="T83" fmla="*/ 54 h 134"/>
                <a:gd name="T84" fmla="*/ 51 w 138"/>
                <a:gd name="T85" fmla="*/ 87 h 134"/>
                <a:gd name="T86" fmla="*/ 57 w 138"/>
                <a:gd name="T87" fmla="*/ 87 h 134"/>
                <a:gd name="T88" fmla="*/ 71 w 138"/>
                <a:gd name="T89" fmla="*/ 54 h 134"/>
                <a:gd name="T90" fmla="*/ 64 w 138"/>
                <a:gd name="T91" fmla="*/ 59 h 134"/>
                <a:gd name="T92" fmla="*/ 71 w 138"/>
                <a:gd name="T93" fmla="*/ 67 h 134"/>
                <a:gd name="T94" fmla="*/ 64 w 138"/>
                <a:gd name="T95" fmla="*/ 72 h 134"/>
                <a:gd name="T96" fmla="*/ 72 w 138"/>
                <a:gd name="T97" fmla="*/ 81 h 134"/>
                <a:gd name="T98" fmla="*/ 100 w 138"/>
                <a:gd name="T99" fmla="*/ 87 h 134"/>
                <a:gd name="T100" fmla="*/ 92 w 138"/>
                <a:gd name="T101" fmla="*/ 76 h 134"/>
                <a:gd name="T102" fmla="*/ 90 w 138"/>
                <a:gd name="T103" fmla="*/ 65 h 134"/>
                <a:gd name="T104" fmla="*/ 86 w 138"/>
                <a:gd name="T105" fmla="*/ 87 h 134"/>
                <a:gd name="T106" fmla="*/ 74 w 138"/>
                <a:gd name="T107" fmla="*/ 54 h 134"/>
                <a:gd name="T108" fmla="*/ 83 w 138"/>
                <a:gd name="T109" fmla="*/ 67 h 134"/>
                <a:gd name="T110" fmla="*/ 84 w 138"/>
                <a:gd name="T111" fmla="*/ 78 h 134"/>
                <a:gd name="T112" fmla="*/ 88 w 138"/>
                <a:gd name="T113" fmla="*/ 54 h 134"/>
                <a:gd name="T114" fmla="*/ 95 w 138"/>
                <a:gd name="T115" fmla="*/ 67 h 134"/>
                <a:gd name="T116" fmla="*/ 97 w 138"/>
                <a:gd name="T117" fmla="*/ 78 h 134"/>
                <a:gd name="T118" fmla="*/ 100 w 138"/>
                <a:gd name="T119" fmla="*/ 54 h 134"/>
                <a:gd name="T120" fmla="*/ 100 w 138"/>
                <a:gd name="T121" fmla="*/ 8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8" h="134">
                  <a:moveTo>
                    <a:pt x="131" y="77"/>
                  </a:moveTo>
                  <a:cubicBezTo>
                    <a:pt x="134" y="75"/>
                    <a:pt x="138" y="72"/>
                    <a:pt x="138" y="67"/>
                  </a:cubicBezTo>
                  <a:cubicBezTo>
                    <a:pt x="138" y="62"/>
                    <a:pt x="134" y="59"/>
                    <a:pt x="131" y="57"/>
                  </a:cubicBezTo>
                  <a:cubicBezTo>
                    <a:pt x="130" y="56"/>
                    <a:pt x="129" y="54"/>
                    <a:pt x="128" y="53"/>
                  </a:cubicBezTo>
                  <a:cubicBezTo>
                    <a:pt x="128" y="53"/>
                    <a:pt x="129" y="50"/>
                    <a:pt x="130" y="49"/>
                  </a:cubicBezTo>
                  <a:cubicBezTo>
                    <a:pt x="131" y="46"/>
                    <a:pt x="133" y="41"/>
                    <a:pt x="131" y="37"/>
                  </a:cubicBezTo>
                  <a:cubicBezTo>
                    <a:pt x="129" y="33"/>
                    <a:pt x="124" y="32"/>
                    <a:pt x="121" y="31"/>
                  </a:cubicBezTo>
                  <a:cubicBezTo>
                    <a:pt x="119" y="30"/>
                    <a:pt x="117" y="29"/>
                    <a:pt x="117" y="29"/>
                  </a:cubicBezTo>
                  <a:cubicBezTo>
                    <a:pt x="116" y="28"/>
                    <a:pt x="116" y="26"/>
                    <a:pt x="116" y="25"/>
                  </a:cubicBezTo>
                  <a:cubicBezTo>
                    <a:pt x="116" y="21"/>
                    <a:pt x="116" y="16"/>
                    <a:pt x="112" y="13"/>
                  </a:cubicBezTo>
                  <a:cubicBezTo>
                    <a:pt x="110" y="12"/>
                    <a:pt x="108" y="11"/>
                    <a:pt x="106" y="11"/>
                  </a:cubicBezTo>
                  <a:cubicBezTo>
                    <a:pt x="104" y="11"/>
                    <a:pt x="102" y="11"/>
                    <a:pt x="100" y="12"/>
                  </a:cubicBezTo>
                  <a:cubicBezTo>
                    <a:pt x="99" y="12"/>
                    <a:pt x="97" y="12"/>
                    <a:pt x="96" y="12"/>
                  </a:cubicBezTo>
                  <a:cubicBezTo>
                    <a:pt x="96" y="12"/>
                    <a:pt x="95" y="12"/>
                    <a:pt x="95" y="12"/>
                  </a:cubicBezTo>
                  <a:cubicBezTo>
                    <a:pt x="95" y="12"/>
                    <a:pt x="94" y="10"/>
                    <a:pt x="93" y="8"/>
                  </a:cubicBezTo>
                  <a:cubicBezTo>
                    <a:pt x="91" y="5"/>
                    <a:pt x="89" y="1"/>
                    <a:pt x="84" y="0"/>
                  </a:cubicBezTo>
                  <a:cubicBezTo>
                    <a:pt x="84" y="0"/>
                    <a:pt x="83" y="0"/>
                    <a:pt x="82" y="0"/>
                  </a:cubicBezTo>
                  <a:cubicBezTo>
                    <a:pt x="79" y="0"/>
                    <a:pt x="76" y="2"/>
                    <a:pt x="73" y="4"/>
                  </a:cubicBezTo>
                  <a:cubicBezTo>
                    <a:pt x="72" y="5"/>
                    <a:pt x="70" y="6"/>
                    <a:pt x="69" y="6"/>
                  </a:cubicBezTo>
                  <a:cubicBezTo>
                    <a:pt x="68" y="6"/>
                    <a:pt x="66" y="5"/>
                    <a:pt x="65" y="4"/>
                  </a:cubicBezTo>
                  <a:cubicBezTo>
                    <a:pt x="62" y="2"/>
                    <a:pt x="59" y="0"/>
                    <a:pt x="56" y="0"/>
                  </a:cubicBezTo>
                  <a:cubicBezTo>
                    <a:pt x="55" y="0"/>
                    <a:pt x="54" y="0"/>
                    <a:pt x="54" y="0"/>
                  </a:cubicBezTo>
                  <a:cubicBezTo>
                    <a:pt x="49" y="1"/>
                    <a:pt x="47" y="5"/>
                    <a:pt x="45" y="8"/>
                  </a:cubicBezTo>
                  <a:cubicBezTo>
                    <a:pt x="44" y="10"/>
                    <a:pt x="43" y="12"/>
                    <a:pt x="43" y="12"/>
                  </a:cubicBezTo>
                  <a:cubicBezTo>
                    <a:pt x="43" y="12"/>
                    <a:pt x="42" y="12"/>
                    <a:pt x="42" y="12"/>
                  </a:cubicBezTo>
                  <a:cubicBezTo>
                    <a:pt x="41" y="12"/>
                    <a:pt x="39" y="12"/>
                    <a:pt x="38" y="12"/>
                  </a:cubicBezTo>
                  <a:cubicBezTo>
                    <a:pt x="36" y="11"/>
                    <a:pt x="34" y="11"/>
                    <a:pt x="32" y="11"/>
                  </a:cubicBezTo>
                  <a:cubicBezTo>
                    <a:pt x="30" y="11"/>
                    <a:pt x="28" y="12"/>
                    <a:pt x="26" y="13"/>
                  </a:cubicBezTo>
                  <a:cubicBezTo>
                    <a:pt x="22" y="16"/>
                    <a:pt x="22" y="21"/>
                    <a:pt x="22" y="25"/>
                  </a:cubicBezTo>
                  <a:cubicBezTo>
                    <a:pt x="22" y="26"/>
                    <a:pt x="22" y="28"/>
                    <a:pt x="21" y="29"/>
                  </a:cubicBezTo>
                  <a:cubicBezTo>
                    <a:pt x="21" y="29"/>
                    <a:pt x="19" y="30"/>
                    <a:pt x="17" y="31"/>
                  </a:cubicBezTo>
                  <a:cubicBezTo>
                    <a:pt x="13" y="32"/>
                    <a:pt x="9" y="33"/>
                    <a:pt x="7" y="37"/>
                  </a:cubicBezTo>
                  <a:cubicBezTo>
                    <a:pt x="5" y="41"/>
                    <a:pt x="7" y="46"/>
                    <a:pt x="8" y="49"/>
                  </a:cubicBezTo>
                  <a:cubicBezTo>
                    <a:pt x="9" y="50"/>
                    <a:pt x="10" y="53"/>
                    <a:pt x="10" y="53"/>
                  </a:cubicBezTo>
                  <a:cubicBezTo>
                    <a:pt x="9" y="54"/>
                    <a:pt x="8" y="56"/>
                    <a:pt x="7" y="57"/>
                  </a:cubicBezTo>
                  <a:cubicBezTo>
                    <a:pt x="4" y="59"/>
                    <a:pt x="0" y="62"/>
                    <a:pt x="0" y="67"/>
                  </a:cubicBezTo>
                  <a:cubicBezTo>
                    <a:pt x="0" y="72"/>
                    <a:pt x="4" y="75"/>
                    <a:pt x="7" y="77"/>
                  </a:cubicBezTo>
                  <a:cubicBezTo>
                    <a:pt x="8" y="78"/>
                    <a:pt x="9" y="80"/>
                    <a:pt x="10" y="80"/>
                  </a:cubicBezTo>
                  <a:cubicBezTo>
                    <a:pt x="10" y="81"/>
                    <a:pt x="9" y="84"/>
                    <a:pt x="8" y="85"/>
                  </a:cubicBezTo>
                  <a:cubicBezTo>
                    <a:pt x="7" y="88"/>
                    <a:pt x="5" y="93"/>
                    <a:pt x="7" y="97"/>
                  </a:cubicBezTo>
                  <a:cubicBezTo>
                    <a:pt x="9" y="101"/>
                    <a:pt x="13" y="102"/>
                    <a:pt x="17" y="103"/>
                  </a:cubicBezTo>
                  <a:cubicBezTo>
                    <a:pt x="19" y="104"/>
                    <a:pt x="21" y="104"/>
                    <a:pt x="21" y="105"/>
                  </a:cubicBezTo>
                  <a:cubicBezTo>
                    <a:pt x="22" y="105"/>
                    <a:pt x="22" y="108"/>
                    <a:pt x="22" y="109"/>
                  </a:cubicBezTo>
                  <a:cubicBezTo>
                    <a:pt x="22" y="113"/>
                    <a:pt x="22" y="118"/>
                    <a:pt x="26" y="121"/>
                  </a:cubicBezTo>
                  <a:cubicBezTo>
                    <a:pt x="28" y="122"/>
                    <a:pt x="30" y="123"/>
                    <a:pt x="32" y="123"/>
                  </a:cubicBezTo>
                  <a:cubicBezTo>
                    <a:pt x="34" y="123"/>
                    <a:pt x="36" y="123"/>
                    <a:pt x="38" y="122"/>
                  </a:cubicBezTo>
                  <a:cubicBezTo>
                    <a:pt x="39" y="122"/>
                    <a:pt x="41" y="122"/>
                    <a:pt x="42" y="122"/>
                  </a:cubicBezTo>
                  <a:cubicBezTo>
                    <a:pt x="42" y="122"/>
                    <a:pt x="43" y="122"/>
                    <a:pt x="43" y="122"/>
                  </a:cubicBezTo>
                  <a:cubicBezTo>
                    <a:pt x="43" y="122"/>
                    <a:pt x="44" y="124"/>
                    <a:pt x="45" y="126"/>
                  </a:cubicBezTo>
                  <a:cubicBezTo>
                    <a:pt x="47" y="129"/>
                    <a:pt x="49" y="133"/>
                    <a:pt x="54" y="134"/>
                  </a:cubicBezTo>
                  <a:cubicBezTo>
                    <a:pt x="54" y="134"/>
                    <a:pt x="55" y="134"/>
                    <a:pt x="56" y="134"/>
                  </a:cubicBezTo>
                  <a:cubicBezTo>
                    <a:pt x="59" y="134"/>
                    <a:pt x="62" y="132"/>
                    <a:pt x="65" y="130"/>
                  </a:cubicBezTo>
                  <a:cubicBezTo>
                    <a:pt x="66" y="129"/>
                    <a:pt x="68" y="128"/>
                    <a:pt x="69" y="128"/>
                  </a:cubicBezTo>
                  <a:cubicBezTo>
                    <a:pt x="70" y="128"/>
                    <a:pt x="72" y="129"/>
                    <a:pt x="73" y="130"/>
                  </a:cubicBezTo>
                  <a:cubicBezTo>
                    <a:pt x="76" y="132"/>
                    <a:pt x="79" y="134"/>
                    <a:pt x="82" y="134"/>
                  </a:cubicBezTo>
                  <a:cubicBezTo>
                    <a:pt x="83" y="134"/>
                    <a:pt x="84" y="134"/>
                    <a:pt x="84" y="134"/>
                  </a:cubicBezTo>
                  <a:cubicBezTo>
                    <a:pt x="89" y="133"/>
                    <a:pt x="91" y="129"/>
                    <a:pt x="93" y="126"/>
                  </a:cubicBezTo>
                  <a:cubicBezTo>
                    <a:pt x="94" y="124"/>
                    <a:pt x="95" y="122"/>
                    <a:pt x="95" y="122"/>
                  </a:cubicBezTo>
                  <a:cubicBezTo>
                    <a:pt x="95" y="122"/>
                    <a:pt x="95" y="122"/>
                    <a:pt x="96" y="122"/>
                  </a:cubicBezTo>
                  <a:cubicBezTo>
                    <a:pt x="97" y="122"/>
                    <a:pt x="98" y="122"/>
                    <a:pt x="100" y="122"/>
                  </a:cubicBezTo>
                  <a:cubicBezTo>
                    <a:pt x="102" y="123"/>
                    <a:pt x="104" y="123"/>
                    <a:pt x="106" y="123"/>
                  </a:cubicBezTo>
                  <a:cubicBezTo>
                    <a:pt x="108" y="123"/>
                    <a:pt x="110" y="122"/>
                    <a:pt x="112" y="121"/>
                  </a:cubicBezTo>
                  <a:cubicBezTo>
                    <a:pt x="116" y="118"/>
                    <a:pt x="116" y="113"/>
                    <a:pt x="116" y="109"/>
                  </a:cubicBezTo>
                  <a:cubicBezTo>
                    <a:pt x="116" y="108"/>
                    <a:pt x="116" y="105"/>
                    <a:pt x="116" y="105"/>
                  </a:cubicBezTo>
                  <a:cubicBezTo>
                    <a:pt x="117" y="104"/>
                    <a:pt x="119" y="104"/>
                    <a:pt x="121" y="103"/>
                  </a:cubicBezTo>
                  <a:cubicBezTo>
                    <a:pt x="124" y="102"/>
                    <a:pt x="129" y="101"/>
                    <a:pt x="131" y="97"/>
                  </a:cubicBezTo>
                  <a:cubicBezTo>
                    <a:pt x="133" y="93"/>
                    <a:pt x="131" y="88"/>
                    <a:pt x="130" y="85"/>
                  </a:cubicBezTo>
                  <a:cubicBezTo>
                    <a:pt x="129" y="84"/>
                    <a:pt x="128" y="81"/>
                    <a:pt x="128" y="81"/>
                  </a:cubicBezTo>
                  <a:cubicBezTo>
                    <a:pt x="129" y="80"/>
                    <a:pt x="130" y="78"/>
                    <a:pt x="131" y="77"/>
                  </a:cubicBezTo>
                  <a:close/>
                  <a:moveTo>
                    <a:pt x="51" y="87"/>
                  </a:moveTo>
                  <a:cubicBezTo>
                    <a:pt x="46" y="87"/>
                    <a:pt x="46" y="87"/>
                    <a:pt x="46" y="87"/>
                  </a:cubicBezTo>
                  <a:cubicBezTo>
                    <a:pt x="41" y="74"/>
                    <a:pt x="41" y="74"/>
                    <a:pt x="41" y="74"/>
                  </a:cubicBezTo>
                  <a:cubicBezTo>
                    <a:pt x="39" y="71"/>
                    <a:pt x="38" y="67"/>
                    <a:pt x="37" y="64"/>
                  </a:cubicBezTo>
                  <a:cubicBezTo>
                    <a:pt x="37" y="64"/>
                    <a:pt x="37" y="64"/>
                    <a:pt x="37" y="64"/>
                  </a:cubicBezTo>
                  <a:cubicBezTo>
                    <a:pt x="37" y="68"/>
                    <a:pt x="38" y="73"/>
                    <a:pt x="38" y="79"/>
                  </a:cubicBezTo>
                  <a:cubicBezTo>
                    <a:pt x="38" y="87"/>
                    <a:pt x="38" y="87"/>
                    <a:pt x="38" y="87"/>
                  </a:cubicBezTo>
                  <a:cubicBezTo>
                    <a:pt x="32" y="87"/>
                    <a:pt x="32" y="87"/>
                    <a:pt x="32" y="87"/>
                  </a:cubicBezTo>
                  <a:cubicBezTo>
                    <a:pt x="32" y="54"/>
                    <a:pt x="32" y="54"/>
                    <a:pt x="32" y="54"/>
                  </a:cubicBezTo>
                  <a:cubicBezTo>
                    <a:pt x="38" y="54"/>
                    <a:pt x="38" y="54"/>
                    <a:pt x="38" y="54"/>
                  </a:cubicBezTo>
                  <a:cubicBezTo>
                    <a:pt x="43" y="67"/>
                    <a:pt x="43" y="67"/>
                    <a:pt x="43" y="67"/>
                  </a:cubicBezTo>
                  <a:cubicBezTo>
                    <a:pt x="44" y="69"/>
                    <a:pt x="45" y="73"/>
                    <a:pt x="46" y="76"/>
                  </a:cubicBezTo>
                  <a:cubicBezTo>
                    <a:pt x="46" y="76"/>
                    <a:pt x="46" y="76"/>
                    <a:pt x="46" y="76"/>
                  </a:cubicBezTo>
                  <a:cubicBezTo>
                    <a:pt x="46" y="73"/>
                    <a:pt x="46" y="67"/>
                    <a:pt x="46" y="61"/>
                  </a:cubicBezTo>
                  <a:cubicBezTo>
                    <a:pt x="46" y="54"/>
                    <a:pt x="46" y="54"/>
                    <a:pt x="46" y="54"/>
                  </a:cubicBezTo>
                  <a:cubicBezTo>
                    <a:pt x="51" y="54"/>
                    <a:pt x="51" y="54"/>
                    <a:pt x="51" y="54"/>
                  </a:cubicBezTo>
                  <a:lnTo>
                    <a:pt x="51" y="87"/>
                  </a:lnTo>
                  <a:close/>
                  <a:moveTo>
                    <a:pt x="72" y="87"/>
                  </a:moveTo>
                  <a:cubicBezTo>
                    <a:pt x="57" y="87"/>
                    <a:pt x="57" y="87"/>
                    <a:pt x="57" y="87"/>
                  </a:cubicBezTo>
                  <a:cubicBezTo>
                    <a:pt x="57" y="54"/>
                    <a:pt x="57" y="54"/>
                    <a:pt x="57" y="54"/>
                  </a:cubicBezTo>
                  <a:cubicBezTo>
                    <a:pt x="71" y="54"/>
                    <a:pt x="71" y="54"/>
                    <a:pt x="71" y="54"/>
                  </a:cubicBezTo>
                  <a:cubicBezTo>
                    <a:pt x="71" y="59"/>
                    <a:pt x="71" y="59"/>
                    <a:pt x="71" y="59"/>
                  </a:cubicBezTo>
                  <a:cubicBezTo>
                    <a:pt x="64" y="59"/>
                    <a:pt x="64" y="59"/>
                    <a:pt x="64" y="59"/>
                  </a:cubicBezTo>
                  <a:cubicBezTo>
                    <a:pt x="64" y="67"/>
                    <a:pt x="64" y="67"/>
                    <a:pt x="64" y="67"/>
                  </a:cubicBezTo>
                  <a:cubicBezTo>
                    <a:pt x="71" y="67"/>
                    <a:pt x="71" y="67"/>
                    <a:pt x="71" y="67"/>
                  </a:cubicBezTo>
                  <a:cubicBezTo>
                    <a:pt x="71" y="72"/>
                    <a:pt x="71" y="72"/>
                    <a:pt x="71" y="72"/>
                  </a:cubicBezTo>
                  <a:cubicBezTo>
                    <a:pt x="64" y="72"/>
                    <a:pt x="64" y="72"/>
                    <a:pt x="64" y="72"/>
                  </a:cubicBezTo>
                  <a:cubicBezTo>
                    <a:pt x="64" y="81"/>
                    <a:pt x="64" y="81"/>
                    <a:pt x="64" y="81"/>
                  </a:cubicBezTo>
                  <a:cubicBezTo>
                    <a:pt x="72" y="81"/>
                    <a:pt x="72" y="81"/>
                    <a:pt x="72" y="81"/>
                  </a:cubicBezTo>
                  <a:lnTo>
                    <a:pt x="72" y="87"/>
                  </a:lnTo>
                  <a:close/>
                  <a:moveTo>
                    <a:pt x="100" y="87"/>
                  </a:moveTo>
                  <a:cubicBezTo>
                    <a:pt x="94" y="87"/>
                    <a:pt x="94" y="87"/>
                    <a:pt x="94" y="87"/>
                  </a:cubicBezTo>
                  <a:cubicBezTo>
                    <a:pt x="92" y="76"/>
                    <a:pt x="92" y="76"/>
                    <a:pt x="92" y="76"/>
                  </a:cubicBezTo>
                  <a:cubicBezTo>
                    <a:pt x="91" y="73"/>
                    <a:pt x="91" y="69"/>
                    <a:pt x="90" y="65"/>
                  </a:cubicBezTo>
                  <a:cubicBezTo>
                    <a:pt x="90" y="65"/>
                    <a:pt x="90" y="65"/>
                    <a:pt x="90" y="65"/>
                  </a:cubicBezTo>
                  <a:cubicBezTo>
                    <a:pt x="90" y="69"/>
                    <a:pt x="89" y="73"/>
                    <a:pt x="88" y="76"/>
                  </a:cubicBezTo>
                  <a:cubicBezTo>
                    <a:pt x="86" y="87"/>
                    <a:pt x="86" y="87"/>
                    <a:pt x="86" y="87"/>
                  </a:cubicBezTo>
                  <a:cubicBezTo>
                    <a:pt x="80" y="87"/>
                    <a:pt x="80" y="87"/>
                    <a:pt x="80" y="87"/>
                  </a:cubicBezTo>
                  <a:cubicBezTo>
                    <a:pt x="74" y="54"/>
                    <a:pt x="74" y="54"/>
                    <a:pt x="74" y="54"/>
                  </a:cubicBezTo>
                  <a:cubicBezTo>
                    <a:pt x="81" y="54"/>
                    <a:pt x="81" y="54"/>
                    <a:pt x="81" y="54"/>
                  </a:cubicBezTo>
                  <a:cubicBezTo>
                    <a:pt x="83" y="67"/>
                    <a:pt x="83" y="67"/>
                    <a:pt x="83" y="67"/>
                  </a:cubicBezTo>
                  <a:cubicBezTo>
                    <a:pt x="83" y="71"/>
                    <a:pt x="83" y="74"/>
                    <a:pt x="84" y="78"/>
                  </a:cubicBezTo>
                  <a:cubicBezTo>
                    <a:pt x="84" y="78"/>
                    <a:pt x="84" y="78"/>
                    <a:pt x="84" y="78"/>
                  </a:cubicBezTo>
                  <a:cubicBezTo>
                    <a:pt x="84" y="74"/>
                    <a:pt x="85" y="71"/>
                    <a:pt x="86" y="67"/>
                  </a:cubicBezTo>
                  <a:cubicBezTo>
                    <a:pt x="88" y="54"/>
                    <a:pt x="88" y="54"/>
                    <a:pt x="88" y="54"/>
                  </a:cubicBezTo>
                  <a:cubicBezTo>
                    <a:pt x="93" y="54"/>
                    <a:pt x="93" y="54"/>
                    <a:pt x="93" y="54"/>
                  </a:cubicBezTo>
                  <a:cubicBezTo>
                    <a:pt x="95" y="67"/>
                    <a:pt x="95" y="67"/>
                    <a:pt x="95" y="67"/>
                  </a:cubicBezTo>
                  <a:cubicBezTo>
                    <a:pt x="96" y="70"/>
                    <a:pt x="97" y="74"/>
                    <a:pt x="97" y="78"/>
                  </a:cubicBezTo>
                  <a:cubicBezTo>
                    <a:pt x="97" y="78"/>
                    <a:pt x="97" y="78"/>
                    <a:pt x="97" y="78"/>
                  </a:cubicBezTo>
                  <a:cubicBezTo>
                    <a:pt x="97" y="74"/>
                    <a:pt x="98" y="71"/>
                    <a:pt x="98" y="67"/>
                  </a:cubicBezTo>
                  <a:cubicBezTo>
                    <a:pt x="100" y="54"/>
                    <a:pt x="100" y="54"/>
                    <a:pt x="100" y="54"/>
                  </a:cubicBezTo>
                  <a:cubicBezTo>
                    <a:pt x="106" y="54"/>
                    <a:pt x="106" y="54"/>
                    <a:pt x="106" y="54"/>
                  </a:cubicBezTo>
                  <a:lnTo>
                    <a:pt x="100" y="87"/>
                  </a:lnTo>
                  <a:close/>
                </a:path>
              </a:pathLst>
            </a:custGeom>
            <a:solidFill>
              <a:schemeClr val="bg1"/>
            </a:solidFill>
            <a:ln>
              <a:noFill/>
            </a:ln>
            <a:extLst/>
          </p:spPr>
          <p:txBody>
            <a:bodyPr vert="horz" wrap="square" lIns="91417" tIns="45708" rIns="91417" bIns="45708" numCol="1" anchor="t" anchorCtr="0" compatLnSpc="1">
              <a:prstTxWarp prst="textNoShape">
                <a:avLst/>
              </a:prstTxWarp>
            </a:bodyPr>
            <a:lstStyle/>
            <a:p>
              <a:endParaRPr lang="en-US">
                <a:solidFill>
                  <a:prstClr val="black"/>
                </a:solidFill>
                <a:latin typeface="+mn-ea"/>
                <a:ea typeface="+mn-ea"/>
              </a:endParaRPr>
            </a:p>
          </p:txBody>
        </p:sp>
      </p:grpSp>
      <p:sp>
        <p:nvSpPr>
          <p:cNvPr id="43" name="文本框 42"/>
          <p:cNvSpPr txBox="1"/>
          <p:nvPr/>
        </p:nvSpPr>
        <p:spPr>
          <a:xfrm>
            <a:off x="876804" y="339634"/>
            <a:ext cx="3262432" cy="461665"/>
          </a:xfrm>
          <a:prstGeom prst="rect">
            <a:avLst/>
          </a:prstGeom>
          <a:noFill/>
        </p:spPr>
        <p:txBody>
          <a:bodyPr wrap="none" rtlCol="0">
            <a:spAutoFit/>
          </a:bodyPr>
          <a:lstStyle/>
          <a:p>
            <a:r>
              <a:rPr lang="zh-CN" altLang="en-US" sz="2400" dirty="0" smtClean="0">
                <a:solidFill>
                  <a:schemeClr val="accent3"/>
                </a:solidFill>
              </a:rPr>
              <a:t>什么是懒加载以及</a:t>
            </a:r>
            <a:r>
              <a:rPr lang="en-US" altLang="zh-CN" sz="2400" dirty="0" smtClean="0">
                <a:solidFill>
                  <a:schemeClr val="accent3"/>
                </a:solidFill>
              </a:rPr>
              <a:t>Why</a:t>
            </a:r>
            <a:endParaRPr lang="zh-CN" altLang="en-US" sz="2400" dirty="0">
              <a:solidFill>
                <a:schemeClr val="accent3"/>
              </a:solidFill>
            </a:endParaRPr>
          </a:p>
        </p:txBody>
      </p:sp>
      <p:pic>
        <p:nvPicPr>
          <p:cNvPr id="44" name="图片 43">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136" y="1045623"/>
            <a:ext cx="2878659" cy="4885940"/>
          </a:xfrm>
          <a:prstGeom prst="rect">
            <a:avLst/>
          </a:prstGeom>
        </p:spPr>
      </p:pic>
    </p:spTree>
    <p:extLst>
      <p:ext uri="{BB962C8B-B14F-4D97-AF65-F5344CB8AC3E}">
        <p14:creationId xmlns:p14="http://schemas.microsoft.com/office/powerpoint/2010/main" val="2619612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98756" y="1838892"/>
            <a:ext cx="1106281" cy="1106281"/>
            <a:chOff x="1487956" y="2605549"/>
            <a:chExt cx="1106281" cy="1106281"/>
          </a:xfrm>
        </p:grpSpPr>
        <p:sp>
          <p:nvSpPr>
            <p:cNvPr id="3" name="Oval 25"/>
            <p:cNvSpPr/>
            <p:nvPr/>
          </p:nvSpPr>
          <p:spPr>
            <a:xfrm>
              <a:off x="1487956" y="2605549"/>
              <a:ext cx="1106281" cy="110628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75000"/>
                    <a:lumOff val="25000"/>
                  </a:schemeClr>
                </a:solidFill>
                <a:latin typeface="+mn-ea"/>
              </a:endParaRPr>
            </a:p>
          </p:txBody>
        </p:sp>
        <p:grpSp>
          <p:nvGrpSpPr>
            <p:cNvPr id="4" name="Group 29"/>
            <p:cNvGrpSpPr/>
            <p:nvPr/>
          </p:nvGrpSpPr>
          <p:grpSpPr>
            <a:xfrm>
              <a:off x="1679755" y="2853940"/>
              <a:ext cx="722681" cy="585572"/>
              <a:chOff x="2336800" y="1054100"/>
              <a:chExt cx="401638" cy="325438"/>
            </a:xfrm>
            <a:solidFill>
              <a:srgbClr val="392C47"/>
            </a:solidFill>
          </p:grpSpPr>
          <p:sp>
            <p:nvSpPr>
              <p:cNvPr id="5" name="Freeform 5"/>
              <p:cNvSpPr>
                <a:spLocks noEditPoints="1"/>
              </p:cNvSpPr>
              <p:nvPr/>
            </p:nvSpPr>
            <p:spPr bwMode="auto">
              <a:xfrm>
                <a:off x="2336800" y="1054100"/>
                <a:ext cx="401638" cy="325438"/>
              </a:xfrm>
              <a:custGeom>
                <a:avLst/>
                <a:gdLst>
                  <a:gd name="T0" fmla="*/ 78 w 153"/>
                  <a:gd name="T1" fmla="*/ 0 h 124"/>
                  <a:gd name="T2" fmla="*/ 0 w 153"/>
                  <a:gd name="T3" fmla="*/ 68 h 124"/>
                  <a:gd name="T4" fmla="*/ 15 w 153"/>
                  <a:gd name="T5" fmla="*/ 68 h 124"/>
                  <a:gd name="T6" fmla="*/ 21 w 153"/>
                  <a:gd name="T7" fmla="*/ 63 h 124"/>
                  <a:gd name="T8" fmla="*/ 21 w 153"/>
                  <a:gd name="T9" fmla="*/ 120 h 124"/>
                  <a:gd name="T10" fmla="*/ 24 w 153"/>
                  <a:gd name="T11" fmla="*/ 124 h 124"/>
                  <a:gd name="T12" fmla="*/ 62 w 153"/>
                  <a:gd name="T13" fmla="*/ 124 h 124"/>
                  <a:gd name="T14" fmla="*/ 62 w 153"/>
                  <a:gd name="T15" fmla="*/ 92 h 124"/>
                  <a:gd name="T16" fmla="*/ 67 w 153"/>
                  <a:gd name="T17" fmla="*/ 87 h 124"/>
                  <a:gd name="T18" fmla="*/ 83 w 153"/>
                  <a:gd name="T19" fmla="*/ 87 h 124"/>
                  <a:gd name="T20" fmla="*/ 89 w 153"/>
                  <a:gd name="T21" fmla="*/ 92 h 124"/>
                  <a:gd name="T22" fmla="*/ 88 w 153"/>
                  <a:gd name="T23" fmla="*/ 124 h 124"/>
                  <a:gd name="T24" fmla="*/ 126 w 153"/>
                  <a:gd name="T25" fmla="*/ 124 h 124"/>
                  <a:gd name="T26" fmla="*/ 130 w 153"/>
                  <a:gd name="T27" fmla="*/ 119 h 124"/>
                  <a:gd name="T28" fmla="*/ 130 w 153"/>
                  <a:gd name="T29" fmla="*/ 62 h 124"/>
                  <a:gd name="T30" fmla="*/ 136 w 153"/>
                  <a:gd name="T31" fmla="*/ 68 h 124"/>
                  <a:gd name="T32" fmla="*/ 153 w 153"/>
                  <a:gd name="T33" fmla="*/ 68 h 124"/>
                  <a:gd name="T34" fmla="*/ 78 w 153"/>
                  <a:gd name="T35" fmla="*/ 0 h 124"/>
                  <a:gd name="T36" fmla="*/ 76 w 153"/>
                  <a:gd name="T37" fmla="*/ 75 h 124"/>
                  <a:gd name="T38" fmla="*/ 59 w 153"/>
                  <a:gd name="T39" fmla="*/ 59 h 124"/>
                  <a:gd name="T40" fmla="*/ 76 w 153"/>
                  <a:gd name="T41" fmla="*/ 42 h 124"/>
                  <a:gd name="T42" fmla="*/ 92 w 153"/>
                  <a:gd name="T43" fmla="*/ 59 h 124"/>
                  <a:gd name="T44" fmla="*/ 76 w 153"/>
                  <a:gd name="T45" fmla="*/ 7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4">
                    <a:moveTo>
                      <a:pt x="78" y="0"/>
                    </a:moveTo>
                    <a:cubicBezTo>
                      <a:pt x="0" y="68"/>
                      <a:pt x="0" y="68"/>
                      <a:pt x="0" y="68"/>
                    </a:cubicBezTo>
                    <a:cubicBezTo>
                      <a:pt x="0" y="68"/>
                      <a:pt x="5" y="77"/>
                      <a:pt x="15" y="68"/>
                    </a:cubicBezTo>
                    <a:cubicBezTo>
                      <a:pt x="21" y="63"/>
                      <a:pt x="21" y="63"/>
                      <a:pt x="21" y="63"/>
                    </a:cubicBezTo>
                    <a:cubicBezTo>
                      <a:pt x="21" y="120"/>
                      <a:pt x="21" y="120"/>
                      <a:pt x="21" y="120"/>
                    </a:cubicBezTo>
                    <a:cubicBezTo>
                      <a:pt x="21" y="120"/>
                      <a:pt x="20" y="124"/>
                      <a:pt x="24" y="124"/>
                    </a:cubicBezTo>
                    <a:cubicBezTo>
                      <a:pt x="28" y="124"/>
                      <a:pt x="62" y="124"/>
                      <a:pt x="62" y="124"/>
                    </a:cubicBezTo>
                    <a:cubicBezTo>
                      <a:pt x="62" y="92"/>
                      <a:pt x="62" y="92"/>
                      <a:pt x="62" y="92"/>
                    </a:cubicBezTo>
                    <a:cubicBezTo>
                      <a:pt x="62" y="92"/>
                      <a:pt x="62" y="87"/>
                      <a:pt x="67" y="87"/>
                    </a:cubicBezTo>
                    <a:cubicBezTo>
                      <a:pt x="83" y="87"/>
                      <a:pt x="83" y="87"/>
                      <a:pt x="83" y="87"/>
                    </a:cubicBezTo>
                    <a:cubicBezTo>
                      <a:pt x="89" y="87"/>
                      <a:pt x="89" y="92"/>
                      <a:pt x="89" y="92"/>
                    </a:cubicBezTo>
                    <a:cubicBezTo>
                      <a:pt x="88" y="124"/>
                      <a:pt x="88" y="124"/>
                      <a:pt x="88" y="124"/>
                    </a:cubicBezTo>
                    <a:cubicBezTo>
                      <a:pt x="88" y="124"/>
                      <a:pt x="121" y="124"/>
                      <a:pt x="126" y="124"/>
                    </a:cubicBezTo>
                    <a:cubicBezTo>
                      <a:pt x="130" y="124"/>
                      <a:pt x="130" y="119"/>
                      <a:pt x="130" y="119"/>
                    </a:cubicBezTo>
                    <a:cubicBezTo>
                      <a:pt x="130" y="62"/>
                      <a:pt x="130" y="62"/>
                      <a:pt x="130" y="62"/>
                    </a:cubicBezTo>
                    <a:cubicBezTo>
                      <a:pt x="136" y="68"/>
                      <a:pt x="136" y="68"/>
                      <a:pt x="136" y="68"/>
                    </a:cubicBezTo>
                    <a:cubicBezTo>
                      <a:pt x="148" y="76"/>
                      <a:pt x="153" y="68"/>
                      <a:pt x="153" y="68"/>
                    </a:cubicBezTo>
                    <a:lnTo>
                      <a:pt x="78" y="0"/>
                    </a:lnTo>
                    <a:close/>
                    <a:moveTo>
                      <a:pt x="76" y="75"/>
                    </a:moveTo>
                    <a:cubicBezTo>
                      <a:pt x="67" y="75"/>
                      <a:pt x="59" y="68"/>
                      <a:pt x="59" y="59"/>
                    </a:cubicBezTo>
                    <a:cubicBezTo>
                      <a:pt x="59" y="50"/>
                      <a:pt x="67" y="42"/>
                      <a:pt x="76" y="42"/>
                    </a:cubicBezTo>
                    <a:cubicBezTo>
                      <a:pt x="85" y="42"/>
                      <a:pt x="92" y="50"/>
                      <a:pt x="92" y="59"/>
                    </a:cubicBezTo>
                    <a:cubicBezTo>
                      <a:pt x="92" y="68"/>
                      <a:pt x="85" y="75"/>
                      <a:pt x="76" y="75"/>
                    </a:cubicBezTo>
                    <a:close/>
                  </a:path>
                </a:pathLst>
              </a:custGeom>
              <a:solidFill>
                <a:schemeClr val="accent1"/>
              </a:solidFill>
              <a:effectLst>
                <a:outerShdw blurRad="63500" algn="ctr" rotWithShape="0">
                  <a:prstClr val="black">
                    <a:alpha val="40000"/>
                  </a:prstClr>
                </a:outerShdw>
              </a:effectLst>
              <a:extLst/>
            </p:spPr>
            <p:txBody>
              <a:bodyPr anchor="ctr"/>
              <a:lstStyle/>
              <a:p>
                <a:pPr algn="ctr"/>
                <a:endParaRPr lang="en-US">
                  <a:solidFill>
                    <a:schemeClr val="tx1">
                      <a:lumMod val="75000"/>
                      <a:lumOff val="25000"/>
                    </a:schemeClr>
                  </a:solidFill>
                  <a:latin typeface="+mn-ea"/>
                </a:endParaRPr>
              </a:p>
            </p:txBody>
          </p:sp>
          <p:sp>
            <p:nvSpPr>
              <p:cNvPr id="6" name="Freeform 6"/>
              <p:cNvSpPr>
                <a:spLocks/>
              </p:cNvSpPr>
              <p:nvPr/>
            </p:nvSpPr>
            <p:spPr bwMode="auto">
              <a:xfrm>
                <a:off x="2651125" y="1093788"/>
                <a:ext cx="39688" cy="80963"/>
              </a:xfrm>
              <a:custGeom>
                <a:avLst/>
                <a:gdLst>
                  <a:gd name="T0" fmla="*/ 25 w 25"/>
                  <a:gd name="T1" fmla="*/ 51 h 51"/>
                  <a:gd name="T2" fmla="*/ 25 w 25"/>
                  <a:gd name="T3" fmla="*/ 0 h 51"/>
                  <a:gd name="T4" fmla="*/ 0 w 25"/>
                  <a:gd name="T5" fmla="*/ 0 h 51"/>
                  <a:gd name="T6" fmla="*/ 0 w 25"/>
                  <a:gd name="T7" fmla="*/ 29 h 51"/>
                  <a:gd name="T8" fmla="*/ 25 w 25"/>
                  <a:gd name="T9" fmla="*/ 51 h 51"/>
                </a:gdLst>
                <a:ahLst/>
                <a:cxnLst>
                  <a:cxn ang="0">
                    <a:pos x="T0" y="T1"/>
                  </a:cxn>
                  <a:cxn ang="0">
                    <a:pos x="T2" y="T3"/>
                  </a:cxn>
                  <a:cxn ang="0">
                    <a:pos x="T4" y="T5"/>
                  </a:cxn>
                  <a:cxn ang="0">
                    <a:pos x="T6" y="T7"/>
                  </a:cxn>
                  <a:cxn ang="0">
                    <a:pos x="T8" y="T9"/>
                  </a:cxn>
                </a:cxnLst>
                <a:rect l="0" t="0" r="r" b="b"/>
                <a:pathLst>
                  <a:path w="25" h="51">
                    <a:moveTo>
                      <a:pt x="25" y="51"/>
                    </a:moveTo>
                    <a:lnTo>
                      <a:pt x="25" y="0"/>
                    </a:lnTo>
                    <a:lnTo>
                      <a:pt x="0" y="0"/>
                    </a:lnTo>
                    <a:lnTo>
                      <a:pt x="0" y="29"/>
                    </a:lnTo>
                    <a:lnTo>
                      <a:pt x="25" y="5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schemeClr val="tx1">
                      <a:lumMod val="75000"/>
                      <a:lumOff val="25000"/>
                    </a:schemeClr>
                  </a:solidFill>
                  <a:latin typeface="+mn-ea"/>
                </a:endParaRPr>
              </a:p>
            </p:txBody>
          </p:sp>
          <p:sp>
            <p:nvSpPr>
              <p:cNvPr id="7" name="Oval 7"/>
              <p:cNvSpPr>
                <a:spLocks noChangeArrowheads="1"/>
              </p:cNvSpPr>
              <p:nvPr/>
            </p:nvSpPr>
            <p:spPr bwMode="auto">
              <a:xfrm>
                <a:off x="2513013" y="1187450"/>
                <a:ext cx="44450" cy="4286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schemeClr val="tx1">
                      <a:lumMod val="75000"/>
                      <a:lumOff val="25000"/>
                    </a:schemeClr>
                  </a:solidFill>
                  <a:latin typeface="+mn-ea"/>
                </a:endParaRPr>
              </a:p>
            </p:txBody>
          </p:sp>
        </p:grpSp>
      </p:grpSp>
      <p:grpSp>
        <p:nvGrpSpPr>
          <p:cNvPr id="8" name="组合 7"/>
          <p:cNvGrpSpPr/>
          <p:nvPr/>
        </p:nvGrpSpPr>
        <p:grpSpPr>
          <a:xfrm>
            <a:off x="5364691" y="1838892"/>
            <a:ext cx="1106281" cy="1106281"/>
            <a:chOff x="9514356" y="2605549"/>
            <a:chExt cx="1106281" cy="1106281"/>
          </a:xfrm>
        </p:grpSpPr>
        <p:sp>
          <p:nvSpPr>
            <p:cNvPr id="9" name="Oval 20"/>
            <p:cNvSpPr/>
            <p:nvPr/>
          </p:nvSpPr>
          <p:spPr>
            <a:xfrm>
              <a:off x="9514356" y="2605549"/>
              <a:ext cx="1106281" cy="1106281"/>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75000"/>
                    <a:lumOff val="25000"/>
                  </a:schemeClr>
                </a:solidFill>
                <a:latin typeface="+mn-ea"/>
              </a:endParaRPr>
            </a:p>
          </p:txBody>
        </p:sp>
        <p:grpSp>
          <p:nvGrpSpPr>
            <p:cNvPr id="10" name="Group 34"/>
            <p:cNvGrpSpPr/>
            <p:nvPr/>
          </p:nvGrpSpPr>
          <p:grpSpPr>
            <a:xfrm>
              <a:off x="9854985" y="2824646"/>
              <a:ext cx="425020" cy="554888"/>
              <a:chOff x="2887663" y="3362325"/>
              <a:chExt cx="285750" cy="373063"/>
            </a:xfrm>
            <a:solidFill>
              <a:srgbClr val="392C47"/>
            </a:solidFill>
          </p:grpSpPr>
          <p:sp>
            <p:nvSpPr>
              <p:cNvPr id="11" name="Freeform 37"/>
              <p:cNvSpPr>
                <a:spLocks noEditPoints="1"/>
              </p:cNvSpPr>
              <p:nvPr/>
            </p:nvSpPr>
            <p:spPr bwMode="auto">
              <a:xfrm>
                <a:off x="2887663" y="3362325"/>
                <a:ext cx="285750" cy="373063"/>
              </a:xfrm>
              <a:custGeom>
                <a:avLst/>
                <a:gdLst>
                  <a:gd name="T0" fmla="*/ 103 w 109"/>
                  <a:gd name="T1" fmla="*/ 68 h 142"/>
                  <a:gd name="T2" fmla="*/ 96 w 109"/>
                  <a:gd name="T3" fmla="*/ 68 h 142"/>
                  <a:gd name="T4" fmla="*/ 96 w 109"/>
                  <a:gd name="T5" fmla="*/ 44 h 142"/>
                  <a:gd name="T6" fmla="*/ 84 w 109"/>
                  <a:gd name="T7" fmla="*/ 13 h 142"/>
                  <a:gd name="T8" fmla="*/ 54 w 109"/>
                  <a:gd name="T9" fmla="*/ 0 h 142"/>
                  <a:gd name="T10" fmla="*/ 25 w 109"/>
                  <a:gd name="T11" fmla="*/ 13 h 142"/>
                  <a:gd name="T12" fmla="*/ 13 w 109"/>
                  <a:gd name="T13" fmla="*/ 44 h 142"/>
                  <a:gd name="T14" fmla="*/ 13 w 109"/>
                  <a:gd name="T15" fmla="*/ 68 h 142"/>
                  <a:gd name="T16" fmla="*/ 5 w 109"/>
                  <a:gd name="T17" fmla="*/ 68 h 142"/>
                  <a:gd name="T18" fmla="*/ 0 w 109"/>
                  <a:gd name="T19" fmla="*/ 73 h 142"/>
                  <a:gd name="T20" fmla="*/ 0 w 109"/>
                  <a:gd name="T21" fmla="*/ 137 h 142"/>
                  <a:gd name="T22" fmla="*/ 5 w 109"/>
                  <a:gd name="T23" fmla="*/ 142 h 142"/>
                  <a:gd name="T24" fmla="*/ 103 w 109"/>
                  <a:gd name="T25" fmla="*/ 142 h 142"/>
                  <a:gd name="T26" fmla="*/ 109 w 109"/>
                  <a:gd name="T27" fmla="*/ 137 h 142"/>
                  <a:gd name="T28" fmla="*/ 109 w 109"/>
                  <a:gd name="T29" fmla="*/ 73 h 142"/>
                  <a:gd name="T30" fmla="*/ 103 w 109"/>
                  <a:gd name="T31" fmla="*/ 68 h 142"/>
                  <a:gd name="T32" fmla="*/ 66 w 109"/>
                  <a:gd name="T33" fmla="*/ 124 h 142"/>
                  <a:gd name="T34" fmla="*/ 54 w 109"/>
                  <a:gd name="T35" fmla="*/ 136 h 142"/>
                  <a:gd name="T36" fmla="*/ 42 w 109"/>
                  <a:gd name="T37" fmla="*/ 124 h 142"/>
                  <a:gd name="T38" fmla="*/ 42 w 109"/>
                  <a:gd name="T39" fmla="*/ 102 h 142"/>
                  <a:gd name="T40" fmla="*/ 54 w 109"/>
                  <a:gd name="T41" fmla="*/ 91 h 142"/>
                  <a:gd name="T42" fmla="*/ 66 w 109"/>
                  <a:gd name="T43" fmla="*/ 102 h 142"/>
                  <a:gd name="T44" fmla="*/ 66 w 109"/>
                  <a:gd name="T45" fmla="*/ 124 h 142"/>
                  <a:gd name="T46" fmla="*/ 76 w 109"/>
                  <a:gd name="T47" fmla="*/ 68 h 142"/>
                  <a:gd name="T48" fmla="*/ 32 w 109"/>
                  <a:gd name="T49" fmla="*/ 68 h 142"/>
                  <a:gd name="T50" fmla="*/ 32 w 109"/>
                  <a:gd name="T51" fmla="*/ 44 h 142"/>
                  <a:gd name="T52" fmla="*/ 39 w 109"/>
                  <a:gd name="T53" fmla="*/ 27 h 142"/>
                  <a:gd name="T54" fmla="*/ 54 w 109"/>
                  <a:gd name="T55" fmla="*/ 20 h 142"/>
                  <a:gd name="T56" fmla="*/ 70 w 109"/>
                  <a:gd name="T57" fmla="*/ 27 h 142"/>
                  <a:gd name="T58" fmla="*/ 76 w 109"/>
                  <a:gd name="T59" fmla="*/ 44 h 142"/>
                  <a:gd name="T60" fmla="*/ 76 w 109"/>
                  <a:gd name="T61" fmla="*/ 6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42">
                    <a:moveTo>
                      <a:pt x="103" y="68"/>
                    </a:moveTo>
                    <a:cubicBezTo>
                      <a:pt x="96" y="68"/>
                      <a:pt x="96" y="68"/>
                      <a:pt x="96" y="68"/>
                    </a:cubicBezTo>
                    <a:cubicBezTo>
                      <a:pt x="96" y="44"/>
                      <a:pt x="96" y="44"/>
                      <a:pt x="96" y="44"/>
                    </a:cubicBezTo>
                    <a:cubicBezTo>
                      <a:pt x="96" y="32"/>
                      <a:pt x="92" y="21"/>
                      <a:pt x="84" y="13"/>
                    </a:cubicBezTo>
                    <a:cubicBezTo>
                      <a:pt x="77" y="5"/>
                      <a:pt x="66" y="0"/>
                      <a:pt x="54" y="0"/>
                    </a:cubicBezTo>
                    <a:cubicBezTo>
                      <a:pt x="43" y="0"/>
                      <a:pt x="32" y="5"/>
                      <a:pt x="25" y="13"/>
                    </a:cubicBezTo>
                    <a:cubicBezTo>
                      <a:pt x="17" y="21"/>
                      <a:pt x="13" y="32"/>
                      <a:pt x="13" y="44"/>
                    </a:cubicBezTo>
                    <a:cubicBezTo>
                      <a:pt x="13" y="68"/>
                      <a:pt x="13" y="68"/>
                      <a:pt x="13" y="68"/>
                    </a:cubicBezTo>
                    <a:cubicBezTo>
                      <a:pt x="5" y="68"/>
                      <a:pt x="5" y="68"/>
                      <a:pt x="5" y="68"/>
                    </a:cubicBezTo>
                    <a:cubicBezTo>
                      <a:pt x="2" y="68"/>
                      <a:pt x="0" y="70"/>
                      <a:pt x="0" y="73"/>
                    </a:cubicBezTo>
                    <a:cubicBezTo>
                      <a:pt x="0" y="137"/>
                      <a:pt x="0" y="137"/>
                      <a:pt x="0" y="137"/>
                    </a:cubicBezTo>
                    <a:cubicBezTo>
                      <a:pt x="0" y="140"/>
                      <a:pt x="2" y="142"/>
                      <a:pt x="5" y="142"/>
                    </a:cubicBezTo>
                    <a:cubicBezTo>
                      <a:pt x="103" y="142"/>
                      <a:pt x="103" y="142"/>
                      <a:pt x="103" y="142"/>
                    </a:cubicBezTo>
                    <a:cubicBezTo>
                      <a:pt x="106" y="142"/>
                      <a:pt x="109" y="140"/>
                      <a:pt x="109" y="137"/>
                    </a:cubicBezTo>
                    <a:cubicBezTo>
                      <a:pt x="109" y="73"/>
                      <a:pt x="109" y="73"/>
                      <a:pt x="109" y="73"/>
                    </a:cubicBezTo>
                    <a:cubicBezTo>
                      <a:pt x="109" y="70"/>
                      <a:pt x="106" y="68"/>
                      <a:pt x="103" y="68"/>
                    </a:cubicBezTo>
                    <a:close/>
                    <a:moveTo>
                      <a:pt x="66" y="124"/>
                    </a:moveTo>
                    <a:cubicBezTo>
                      <a:pt x="66" y="131"/>
                      <a:pt x="61" y="136"/>
                      <a:pt x="54" y="136"/>
                    </a:cubicBezTo>
                    <a:cubicBezTo>
                      <a:pt x="48" y="136"/>
                      <a:pt x="42" y="131"/>
                      <a:pt x="42" y="124"/>
                    </a:cubicBezTo>
                    <a:cubicBezTo>
                      <a:pt x="42" y="102"/>
                      <a:pt x="42" y="102"/>
                      <a:pt x="42" y="102"/>
                    </a:cubicBezTo>
                    <a:cubicBezTo>
                      <a:pt x="42" y="96"/>
                      <a:pt x="48" y="91"/>
                      <a:pt x="54" y="91"/>
                    </a:cubicBezTo>
                    <a:cubicBezTo>
                      <a:pt x="61" y="91"/>
                      <a:pt x="66" y="96"/>
                      <a:pt x="66" y="102"/>
                    </a:cubicBezTo>
                    <a:lnTo>
                      <a:pt x="66" y="124"/>
                    </a:lnTo>
                    <a:close/>
                    <a:moveTo>
                      <a:pt x="76" y="68"/>
                    </a:moveTo>
                    <a:cubicBezTo>
                      <a:pt x="32" y="68"/>
                      <a:pt x="32" y="68"/>
                      <a:pt x="32" y="68"/>
                    </a:cubicBezTo>
                    <a:cubicBezTo>
                      <a:pt x="32" y="44"/>
                      <a:pt x="32" y="44"/>
                      <a:pt x="32" y="44"/>
                    </a:cubicBezTo>
                    <a:cubicBezTo>
                      <a:pt x="32" y="37"/>
                      <a:pt x="35" y="31"/>
                      <a:pt x="39" y="27"/>
                    </a:cubicBezTo>
                    <a:cubicBezTo>
                      <a:pt x="43" y="22"/>
                      <a:pt x="48" y="20"/>
                      <a:pt x="54" y="20"/>
                    </a:cubicBezTo>
                    <a:cubicBezTo>
                      <a:pt x="60" y="20"/>
                      <a:pt x="66" y="22"/>
                      <a:pt x="70" y="27"/>
                    </a:cubicBezTo>
                    <a:cubicBezTo>
                      <a:pt x="74" y="31"/>
                      <a:pt x="76" y="37"/>
                      <a:pt x="76" y="44"/>
                    </a:cubicBezTo>
                    <a:lnTo>
                      <a:pt x="76" y="6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schemeClr val="tx1">
                      <a:lumMod val="75000"/>
                      <a:lumOff val="25000"/>
                    </a:schemeClr>
                  </a:solidFill>
                  <a:latin typeface="+mn-ea"/>
                </a:endParaRPr>
              </a:p>
            </p:txBody>
          </p:sp>
          <p:sp>
            <p:nvSpPr>
              <p:cNvPr id="12" name="Freeform 38"/>
              <p:cNvSpPr>
                <a:spLocks/>
              </p:cNvSpPr>
              <p:nvPr/>
            </p:nvSpPr>
            <p:spPr bwMode="auto">
              <a:xfrm>
                <a:off x="3009900" y="3616325"/>
                <a:ext cx="38100" cy="84138"/>
              </a:xfrm>
              <a:custGeom>
                <a:avLst/>
                <a:gdLst>
                  <a:gd name="T0" fmla="*/ 7 w 14"/>
                  <a:gd name="T1" fmla="*/ 0 h 32"/>
                  <a:gd name="T2" fmla="*/ 0 w 14"/>
                  <a:gd name="T3" fmla="*/ 7 h 32"/>
                  <a:gd name="T4" fmla="*/ 0 w 14"/>
                  <a:gd name="T5" fmla="*/ 25 h 32"/>
                  <a:gd name="T6" fmla="*/ 7 w 14"/>
                  <a:gd name="T7" fmla="*/ 32 h 32"/>
                  <a:gd name="T8" fmla="*/ 14 w 14"/>
                  <a:gd name="T9" fmla="*/ 25 h 32"/>
                  <a:gd name="T10" fmla="*/ 14 w 14"/>
                  <a:gd name="T11" fmla="*/ 7 h 32"/>
                  <a:gd name="T12" fmla="*/ 7 w 1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4" h="32">
                    <a:moveTo>
                      <a:pt x="7" y="0"/>
                    </a:moveTo>
                    <a:cubicBezTo>
                      <a:pt x="4" y="0"/>
                      <a:pt x="0" y="3"/>
                      <a:pt x="0" y="7"/>
                    </a:cubicBezTo>
                    <a:cubicBezTo>
                      <a:pt x="0" y="25"/>
                      <a:pt x="0" y="25"/>
                      <a:pt x="0" y="25"/>
                    </a:cubicBezTo>
                    <a:cubicBezTo>
                      <a:pt x="0" y="29"/>
                      <a:pt x="4" y="32"/>
                      <a:pt x="7" y="32"/>
                    </a:cubicBezTo>
                    <a:cubicBezTo>
                      <a:pt x="11" y="32"/>
                      <a:pt x="14" y="29"/>
                      <a:pt x="14" y="25"/>
                    </a:cubicBezTo>
                    <a:cubicBezTo>
                      <a:pt x="14" y="7"/>
                      <a:pt x="14" y="7"/>
                      <a:pt x="14" y="7"/>
                    </a:cubicBezTo>
                    <a:cubicBezTo>
                      <a:pt x="14" y="3"/>
                      <a:pt x="11" y="0"/>
                      <a:pt x="7"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schemeClr val="tx1">
                      <a:lumMod val="75000"/>
                      <a:lumOff val="25000"/>
                    </a:schemeClr>
                  </a:solidFill>
                  <a:latin typeface="+mn-ea"/>
                </a:endParaRPr>
              </a:p>
            </p:txBody>
          </p:sp>
        </p:grpSp>
      </p:grpSp>
      <p:grpSp>
        <p:nvGrpSpPr>
          <p:cNvPr id="13" name="组合 12"/>
          <p:cNvGrpSpPr/>
          <p:nvPr/>
        </p:nvGrpSpPr>
        <p:grpSpPr>
          <a:xfrm>
            <a:off x="366574" y="3101362"/>
            <a:ext cx="3370639" cy="1865126"/>
            <a:chOff x="355774" y="3868019"/>
            <a:chExt cx="3370639" cy="1865126"/>
          </a:xfrm>
        </p:grpSpPr>
        <p:sp>
          <p:nvSpPr>
            <p:cNvPr id="14" name="矩形 13"/>
            <p:cNvSpPr/>
            <p:nvPr/>
          </p:nvSpPr>
          <p:spPr>
            <a:xfrm>
              <a:off x="672538" y="3868019"/>
              <a:ext cx="2728545" cy="492443"/>
            </a:xfrm>
            <a:prstGeom prst="rect">
              <a:avLst/>
            </a:prstGeom>
            <a:noFill/>
          </p:spPr>
          <p:txBody>
            <a:bodyPr wrap="square">
              <a:spAutoFit/>
            </a:bodyPr>
            <a:lstStyle/>
            <a:p>
              <a:pPr>
                <a:lnSpc>
                  <a:spcPct val="130000"/>
                </a:lnSpc>
              </a:pPr>
              <a:r>
                <a:rPr lang="en-US" altLang="zh-CN" sz="2000" b="1" dirty="0" smtClean="0">
                  <a:solidFill>
                    <a:schemeClr val="accent1"/>
                  </a:solidFill>
                  <a:latin typeface="+mn-ea"/>
                </a:rPr>
                <a:t>Fragment</a:t>
              </a:r>
              <a:r>
                <a:rPr lang="zh-CN" altLang="en-US" sz="2000" b="1" dirty="0" smtClean="0">
                  <a:solidFill>
                    <a:schemeClr val="accent1"/>
                  </a:solidFill>
                  <a:latin typeface="+mn-ea"/>
                </a:rPr>
                <a:t>第一次可见</a:t>
              </a:r>
              <a:endParaRPr lang="zh-CN" altLang="en-US" sz="2400" b="1" dirty="0">
                <a:solidFill>
                  <a:schemeClr val="accent1"/>
                </a:solidFill>
                <a:latin typeface="+mn-ea"/>
              </a:endParaRPr>
            </a:p>
          </p:txBody>
        </p:sp>
        <p:sp>
          <p:nvSpPr>
            <p:cNvPr id="15" name="矩形 14"/>
            <p:cNvSpPr/>
            <p:nvPr/>
          </p:nvSpPr>
          <p:spPr>
            <a:xfrm>
              <a:off x="355774" y="4360462"/>
              <a:ext cx="3370639" cy="1372683"/>
            </a:xfrm>
            <a:prstGeom prst="rect">
              <a:avLst/>
            </a:prstGeom>
          </p:spPr>
          <p:txBody>
            <a:bodyPr wrap="square">
              <a:spAutoFit/>
            </a:bodyPr>
            <a:lstStyle/>
            <a:p>
              <a:pPr algn="ctr">
                <a:lnSpc>
                  <a:spcPct val="130000"/>
                </a:lnSpc>
              </a:pPr>
              <a:r>
                <a:rPr lang="zh-CN" altLang="en-US" sz="1600" dirty="0" smtClean="0">
                  <a:solidFill>
                    <a:schemeClr val="accent3"/>
                  </a:solidFill>
                  <a:latin typeface="+mn-ea"/>
                </a:rPr>
                <a:t>一般第一次可见的时候，</a:t>
              </a:r>
              <a:r>
                <a:rPr lang="en-US" altLang="zh-CN" sz="1600" dirty="0" smtClean="0">
                  <a:solidFill>
                    <a:schemeClr val="accent3"/>
                  </a:solidFill>
                  <a:latin typeface="+mn-ea"/>
                </a:rPr>
                <a:t>fragment</a:t>
              </a:r>
              <a:r>
                <a:rPr lang="zh-CN" altLang="en-US" sz="1600" dirty="0" smtClean="0">
                  <a:solidFill>
                    <a:schemeClr val="accent3"/>
                  </a:solidFill>
                  <a:latin typeface="+mn-ea"/>
                </a:rPr>
                <a:t>的</a:t>
              </a:r>
              <a:r>
                <a:rPr lang="en-US" altLang="zh-CN" sz="1600" dirty="0" smtClean="0">
                  <a:solidFill>
                    <a:schemeClr val="accent3"/>
                  </a:solidFill>
                  <a:latin typeface="+mn-ea"/>
                </a:rPr>
                <a:t>view</a:t>
              </a:r>
              <a:r>
                <a:rPr lang="zh-CN" altLang="en-US" sz="1600" dirty="0" smtClean="0">
                  <a:solidFill>
                    <a:schemeClr val="accent3"/>
                  </a:solidFill>
                  <a:latin typeface="+mn-ea"/>
                </a:rPr>
                <a:t>修复或者创建的东西会不同，因为非第一次可见的时候，信息更多的是拿之前缓存的数据</a:t>
              </a:r>
              <a:endParaRPr lang="zh-CN" altLang="en-US" sz="1600" dirty="0">
                <a:solidFill>
                  <a:schemeClr val="accent3"/>
                </a:solidFill>
                <a:latin typeface="+mn-ea"/>
              </a:endParaRPr>
            </a:p>
          </p:txBody>
        </p:sp>
      </p:grpSp>
      <p:grpSp>
        <p:nvGrpSpPr>
          <p:cNvPr id="16" name="组合 15"/>
          <p:cNvGrpSpPr/>
          <p:nvPr/>
        </p:nvGrpSpPr>
        <p:grpSpPr>
          <a:xfrm>
            <a:off x="4332003" y="3101362"/>
            <a:ext cx="3370639" cy="1545039"/>
            <a:chOff x="8481668" y="3868019"/>
            <a:chExt cx="3370639" cy="1545039"/>
          </a:xfrm>
        </p:grpSpPr>
        <p:sp>
          <p:nvSpPr>
            <p:cNvPr id="17" name="矩形 16"/>
            <p:cNvSpPr/>
            <p:nvPr/>
          </p:nvSpPr>
          <p:spPr>
            <a:xfrm>
              <a:off x="8492469" y="3868019"/>
              <a:ext cx="3359838" cy="492443"/>
            </a:xfrm>
            <a:prstGeom prst="rect">
              <a:avLst/>
            </a:prstGeom>
            <a:noFill/>
          </p:spPr>
          <p:txBody>
            <a:bodyPr wrap="square">
              <a:spAutoFit/>
            </a:bodyPr>
            <a:lstStyle/>
            <a:p>
              <a:pPr>
                <a:lnSpc>
                  <a:spcPct val="130000"/>
                </a:lnSpc>
              </a:pPr>
              <a:r>
                <a:rPr lang="zh-CN" altLang="en-US" sz="2000" b="1" dirty="0" smtClean="0">
                  <a:solidFill>
                    <a:schemeClr val="accent2"/>
                  </a:solidFill>
                  <a:latin typeface="+mn-ea"/>
                </a:rPr>
                <a:t>每次</a:t>
              </a:r>
              <a:r>
                <a:rPr lang="en-US" altLang="zh-CN" sz="2000" b="1" dirty="0" smtClean="0">
                  <a:solidFill>
                    <a:schemeClr val="accent2"/>
                  </a:solidFill>
                  <a:latin typeface="+mn-ea"/>
                </a:rPr>
                <a:t>Fragment </a:t>
              </a:r>
              <a:r>
                <a:rPr lang="zh-CN" altLang="en-US" sz="2000" b="1" dirty="0" smtClean="0">
                  <a:solidFill>
                    <a:schemeClr val="accent2"/>
                  </a:solidFill>
                  <a:latin typeface="+mn-ea"/>
                </a:rPr>
                <a:t>对用户可见</a:t>
              </a:r>
              <a:endParaRPr lang="zh-CN" altLang="en-US" sz="2400" b="1" dirty="0">
                <a:solidFill>
                  <a:schemeClr val="accent2"/>
                </a:solidFill>
                <a:latin typeface="+mn-ea"/>
              </a:endParaRPr>
            </a:p>
          </p:txBody>
        </p:sp>
        <p:sp>
          <p:nvSpPr>
            <p:cNvPr id="18" name="矩形 17"/>
            <p:cNvSpPr/>
            <p:nvPr/>
          </p:nvSpPr>
          <p:spPr>
            <a:xfrm>
              <a:off x="8481668" y="4360462"/>
              <a:ext cx="3370639" cy="1052596"/>
            </a:xfrm>
            <a:prstGeom prst="rect">
              <a:avLst/>
            </a:prstGeom>
          </p:spPr>
          <p:txBody>
            <a:bodyPr wrap="square">
              <a:spAutoFit/>
            </a:bodyPr>
            <a:lstStyle/>
            <a:p>
              <a:pPr algn="ctr">
                <a:lnSpc>
                  <a:spcPct val="130000"/>
                </a:lnSpc>
              </a:pPr>
              <a:r>
                <a:rPr lang="zh-CN" altLang="en-US" sz="1600" dirty="0" smtClean="0">
                  <a:solidFill>
                    <a:schemeClr val="accent3"/>
                  </a:solidFill>
                  <a:latin typeface="+mn-ea"/>
                </a:rPr>
                <a:t>每次</a:t>
              </a:r>
              <a:r>
                <a:rPr lang="en-US" altLang="zh-CN" sz="1600" dirty="0" smtClean="0">
                  <a:solidFill>
                    <a:schemeClr val="accent3"/>
                  </a:solidFill>
                  <a:latin typeface="+mn-ea"/>
                </a:rPr>
                <a:t>fragment</a:t>
              </a:r>
              <a:r>
                <a:rPr lang="zh-CN" altLang="en-US" sz="1600" dirty="0" smtClean="0">
                  <a:solidFill>
                    <a:schemeClr val="accent3"/>
                  </a:solidFill>
                  <a:latin typeface="+mn-ea"/>
                </a:rPr>
                <a:t>真正的对用户可见时，我们才需要加载网络数据，进行界面更新</a:t>
              </a:r>
              <a:endParaRPr lang="zh-CN" altLang="en-US" sz="1600" dirty="0">
                <a:solidFill>
                  <a:schemeClr val="accent3"/>
                </a:solidFill>
                <a:latin typeface="+mn-ea"/>
              </a:endParaRPr>
            </a:p>
          </p:txBody>
        </p:sp>
      </p:grpSp>
      <p:sp>
        <p:nvSpPr>
          <p:cNvPr id="44" name="文本框 43"/>
          <p:cNvSpPr txBox="1"/>
          <p:nvPr/>
        </p:nvSpPr>
        <p:spPr>
          <a:xfrm>
            <a:off x="876804" y="339634"/>
            <a:ext cx="2031325" cy="461665"/>
          </a:xfrm>
          <a:prstGeom prst="rect">
            <a:avLst/>
          </a:prstGeom>
          <a:noFill/>
        </p:spPr>
        <p:txBody>
          <a:bodyPr wrap="none" rtlCol="0">
            <a:spAutoFit/>
          </a:bodyPr>
          <a:lstStyle/>
          <a:p>
            <a:r>
              <a:rPr lang="zh-CN" altLang="en-US" sz="2400" dirty="0" smtClean="0">
                <a:solidFill>
                  <a:schemeClr val="accent3"/>
                </a:solidFill>
              </a:rPr>
              <a:t>懒加载的特点</a:t>
            </a:r>
            <a:endParaRPr lang="zh-CN" altLang="en-US" sz="2400" dirty="0">
              <a:solidFill>
                <a:schemeClr val="accent3"/>
              </a:solidFill>
            </a:endParaRPr>
          </a:p>
        </p:txBody>
      </p:sp>
      <p:grpSp>
        <p:nvGrpSpPr>
          <p:cNvPr id="45" name="组合 44"/>
          <p:cNvGrpSpPr/>
          <p:nvPr/>
        </p:nvGrpSpPr>
        <p:grpSpPr>
          <a:xfrm>
            <a:off x="9440414" y="1838892"/>
            <a:ext cx="1106281" cy="1106281"/>
            <a:chOff x="1487956" y="2605549"/>
            <a:chExt cx="1106281" cy="1106281"/>
          </a:xfrm>
        </p:grpSpPr>
        <p:sp>
          <p:nvSpPr>
            <p:cNvPr id="46" name="Oval 25"/>
            <p:cNvSpPr/>
            <p:nvPr/>
          </p:nvSpPr>
          <p:spPr>
            <a:xfrm>
              <a:off x="1487956" y="2605549"/>
              <a:ext cx="1106281" cy="110628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75000"/>
                    <a:lumOff val="25000"/>
                  </a:schemeClr>
                </a:solidFill>
                <a:latin typeface="+mn-ea"/>
              </a:endParaRPr>
            </a:p>
          </p:txBody>
        </p:sp>
        <p:grpSp>
          <p:nvGrpSpPr>
            <p:cNvPr id="47" name="Group 29"/>
            <p:cNvGrpSpPr/>
            <p:nvPr/>
          </p:nvGrpSpPr>
          <p:grpSpPr>
            <a:xfrm>
              <a:off x="1679755" y="2853940"/>
              <a:ext cx="722681" cy="585572"/>
              <a:chOff x="2336800" y="1054100"/>
              <a:chExt cx="401638" cy="325438"/>
            </a:xfrm>
            <a:solidFill>
              <a:srgbClr val="392C47"/>
            </a:solidFill>
          </p:grpSpPr>
          <p:sp>
            <p:nvSpPr>
              <p:cNvPr id="48" name="Freeform 5"/>
              <p:cNvSpPr>
                <a:spLocks noEditPoints="1"/>
              </p:cNvSpPr>
              <p:nvPr/>
            </p:nvSpPr>
            <p:spPr bwMode="auto">
              <a:xfrm>
                <a:off x="2336800" y="1054100"/>
                <a:ext cx="401638" cy="325438"/>
              </a:xfrm>
              <a:custGeom>
                <a:avLst/>
                <a:gdLst>
                  <a:gd name="T0" fmla="*/ 78 w 153"/>
                  <a:gd name="T1" fmla="*/ 0 h 124"/>
                  <a:gd name="T2" fmla="*/ 0 w 153"/>
                  <a:gd name="T3" fmla="*/ 68 h 124"/>
                  <a:gd name="T4" fmla="*/ 15 w 153"/>
                  <a:gd name="T5" fmla="*/ 68 h 124"/>
                  <a:gd name="T6" fmla="*/ 21 w 153"/>
                  <a:gd name="T7" fmla="*/ 63 h 124"/>
                  <a:gd name="T8" fmla="*/ 21 w 153"/>
                  <a:gd name="T9" fmla="*/ 120 h 124"/>
                  <a:gd name="T10" fmla="*/ 24 w 153"/>
                  <a:gd name="T11" fmla="*/ 124 h 124"/>
                  <a:gd name="T12" fmla="*/ 62 w 153"/>
                  <a:gd name="T13" fmla="*/ 124 h 124"/>
                  <a:gd name="T14" fmla="*/ 62 w 153"/>
                  <a:gd name="T15" fmla="*/ 92 h 124"/>
                  <a:gd name="T16" fmla="*/ 67 w 153"/>
                  <a:gd name="T17" fmla="*/ 87 h 124"/>
                  <a:gd name="T18" fmla="*/ 83 w 153"/>
                  <a:gd name="T19" fmla="*/ 87 h 124"/>
                  <a:gd name="T20" fmla="*/ 89 w 153"/>
                  <a:gd name="T21" fmla="*/ 92 h 124"/>
                  <a:gd name="T22" fmla="*/ 88 w 153"/>
                  <a:gd name="T23" fmla="*/ 124 h 124"/>
                  <a:gd name="T24" fmla="*/ 126 w 153"/>
                  <a:gd name="T25" fmla="*/ 124 h 124"/>
                  <a:gd name="T26" fmla="*/ 130 w 153"/>
                  <a:gd name="T27" fmla="*/ 119 h 124"/>
                  <a:gd name="T28" fmla="*/ 130 w 153"/>
                  <a:gd name="T29" fmla="*/ 62 h 124"/>
                  <a:gd name="T30" fmla="*/ 136 w 153"/>
                  <a:gd name="T31" fmla="*/ 68 h 124"/>
                  <a:gd name="T32" fmla="*/ 153 w 153"/>
                  <a:gd name="T33" fmla="*/ 68 h 124"/>
                  <a:gd name="T34" fmla="*/ 78 w 153"/>
                  <a:gd name="T35" fmla="*/ 0 h 124"/>
                  <a:gd name="T36" fmla="*/ 76 w 153"/>
                  <a:gd name="T37" fmla="*/ 75 h 124"/>
                  <a:gd name="T38" fmla="*/ 59 w 153"/>
                  <a:gd name="T39" fmla="*/ 59 h 124"/>
                  <a:gd name="T40" fmla="*/ 76 w 153"/>
                  <a:gd name="T41" fmla="*/ 42 h 124"/>
                  <a:gd name="T42" fmla="*/ 92 w 153"/>
                  <a:gd name="T43" fmla="*/ 59 h 124"/>
                  <a:gd name="T44" fmla="*/ 76 w 153"/>
                  <a:gd name="T45" fmla="*/ 7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4">
                    <a:moveTo>
                      <a:pt x="78" y="0"/>
                    </a:moveTo>
                    <a:cubicBezTo>
                      <a:pt x="0" y="68"/>
                      <a:pt x="0" y="68"/>
                      <a:pt x="0" y="68"/>
                    </a:cubicBezTo>
                    <a:cubicBezTo>
                      <a:pt x="0" y="68"/>
                      <a:pt x="5" y="77"/>
                      <a:pt x="15" y="68"/>
                    </a:cubicBezTo>
                    <a:cubicBezTo>
                      <a:pt x="21" y="63"/>
                      <a:pt x="21" y="63"/>
                      <a:pt x="21" y="63"/>
                    </a:cubicBezTo>
                    <a:cubicBezTo>
                      <a:pt x="21" y="120"/>
                      <a:pt x="21" y="120"/>
                      <a:pt x="21" y="120"/>
                    </a:cubicBezTo>
                    <a:cubicBezTo>
                      <a:pt x="21" y="120"/>
                      <a:pt x="20" y="124"/>
                      <a:pt x="24" y="124"/>
                    </a:cubicBezTo>
                    <a:cubicBezTo>
                      <a:pt x="28" y="124"/>
                      <a:pt x="62" y="124"/>
                      <a:pt x="62" y="124"/>
                    </a:cubicBezTo>
                    <a:cubicBezTo>
                      <a:pt x="62" y="92"/>
                      <a:pt x="62" y="92"/>
                      <a:pt x="62" y="92"/>
                    </a:cubicBezTo>
                    <a:cubicBezTo>
                      <a:pt x="62" y="92"/>
                      <a:pt x="62" y="87"/>
                      <a:pt x="67" y="87"/>
                    </a:cubicBezTo>
                    <a:cubicBezTo>
                      <a:pt x="83" y="87"/>
                      <a:pt x="83" y="87"/>
                      <a:pt x="83" y="87"/>
                    </a:cubicBezTo>
                    <a:cubicBezTo>
                      <a:pt x="89" y="87"/>
                      <a:pt x="89" y="92"/>
                      <a:pt x="89" y="92"/>
                    </a:cubicBezTo>
                    <a:cubicBezTo>
                      <a:pt x="88" y="124"/>
                      <a:pt x="88" y="124"/>
                      <a:pt x="88" y="124"/>
                    </a:cubicBezTo>
                    <a:cubicBezTo>
                      <a:pt x="88" y="124"/>
                      <a:pt x="121" y="124"/>
                      <a:pt x="126" y="124"/>
                    </a:cubicBezTo>
                    <a:cubicBezTo>
                      <a:pt x="130" y="124"/>
                      <a:pt x="130" y="119"/>
                      <a:pt x="130" y="119"/>
                    </a:cubicBezTo>
                    <a:cubicBezTo>
                      <a:pt x="130" y="62"/>
                      <a:pt x="130" y="62"/>
                      <a:pt x="130" y="62"/>
                    </a:cubicBezTo>
                    <a:cubicBezTo>
                      <a:pt x="136" y="68"/>
                      <a:pt x="136" y="68"/>
                      <a:pt x="136" y="68"/>
                    </a:cubicBezTo>
                    <a:cubicBezTo>
                      <a:pt x="148" y="76"/>
                      <a:pt x="153" y="68"/>
                      <a:pt x="153" y="68"/>
                    </a:cubicBezTo>
                    <a:lnTo>
                      <a:pt x="78" y="0"/>
                    </a:lnTo>
                    <a:close/>
                    <a:moveTo>
                      <a:pt x="76" y="75"/>
                    </a:moveTo>
                    <a:cubicBezTo>
                      <a:pt x="67" y="75"/>
                      <a:pt x="59" y="68"/>
                      <a:pt x="59" y="59"/>
                    </a:cubicBezTo>
                    <a:cubicBezTo>
                      <a:pt x="59" y="50"/>
                      <a:pt x="67" y="42"/>
                      <a:pt x="76" y="42"/>
                    </a:cubicBezTo>
                    <a:cubicBezTo>
                      <a:pt x="85" y="42"/>
                      <a:pt x="92" y="50"/>
                      <a:pt x="92" y="59"/>
                    </a:cubicBezTo>
                    <a:cubicBezTo>
                      <a:pt x="92" y="68"/>
                      <a:pt x="85" y="75"/>
                      <a:pt x="76" y="75"/>
                    </a:cubicBezTo>
                    <a:close/>
                  </a:path>
                </a:pathLst>
              </a:custGeom>
              <a:solidFill>
                <a:schemeClr val="accent1"/>
              </a:solidFill>
              <a:effectLst>
                <a:outerShdw blurRad="63500" algn="ctr" rotWithShape="0">
                  <a:prstClr val="black">
                    <a:alpha val="40000"/>
                  </a:prstClr>
                </a:outerShdw>
              </a:effectLst>
              <a:extLst/>
            </p:spPr>
            <p:txBody>
              <a:bodyPr anchor="ctr"/>
              <a:lstStyle/>
              <a:p>
                <a:pPr algn="ctr"/>
                <a:endParaRPr lang="en-US">
                  <a:solidFill>
                    <a:schemeClr val="tx1">
                      <a:lumMod val="75000"/>
                      <a:lumOff val="25000"/>
                    </a:schemeClr>
                  </a:solidFill>
                  <a:latin typeface="+mn-ea"/>
                </a:endParaRPr>
              </a:p>
            </p:txBody>
          </p:sp>
          <p:sp>
            <p:nvSpPr>
              <p:cNvPr id="49" name="Freeform 6"/>
              <p:cNvSpPr>
                <a:spLocks/>
              </p:cNvSpPr>
              <p:nvPr/>
            </p:nvSpPr>
            <p:spPr bwMode="auto">
              <a:xfrm>
                <a:off x="2651125" y="1093788"/>
                <a:ext cx="39688" cy="80963"/>
              </a:xfrm>
              <a:custGeom>
                <a:avLst/>
                <a:gdLst>
                  <a:gd name="T0" fmla="*/ 25 w 25"/>
                  <a:gd name="T1" fmla="*/ 51 h 51"/>
                  <a:gd name="T2" fmla="*/ 25 w 25"/>
                  <a:gd name="T3" fmla="*/ 0 h 51"/>
                  <a:gd name="T4" fmla="*/ 0 w 25"/>
                  <a:gd name="T5" fmla="*/ 0 h 51"/>
                  <a:gd name="T6" fmla="*/ 0 w 25"/>
                  <a:gd name="T7" fmla="*/ 29 h 51"/>
                  <a:gd name="T8" fmla="*/ 25 w 25"/>
                  <a:gd name="T9" fmla="*/ 51 h 51"/>
                </a:gdLst>
                <a:ahLst/>
                <a:cxnLst>
                  <a:cxn ang="0">
                    <a:pos x="T0" y="T1"/>
                  </a:cxn>
                  <a:cxn ang="0">
                    <a:pos x="T2" y="T3"/>
                  </a:cxn>
                  <a:cxn ang="0">
                    <a:pos x="T4" y="T5"/>
                  </a:cxn>
                  <a:cxn ang="0">
                    <a:pos x="T6" y="T7"/>
                  </a:cxn>
                  <a:cxn ang="0">
                    <a:pos x="T8" y="T9"/>
                  </a:cxn>
                </a:cxnLst>
                <a:rect l="0" t="0" r="r" b="b"/>
                <a:pathLst>
                  <a:path w="25" h="51">
                    <a:moveTo>
                      <a:pt x="25" y="51"/>
                    </a:moveTo>
                    <a:lnTo>
                      <a:pt x="25" y="0"/>
                    </a:lnTo>
                    <a:lnTo>
                      <a:pt x="0" y="0"/>
                    </a:lnTo>
                    <a:lnTo>
                      <a:pt x="0" y="29"/>
                    </a:lnTo>
                    <a:lnTo>
                      <a:pt x="25" y="5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schemeClr val="tx1">
                      <a:lumMod val="75000"/>
                      <a:lumOff val="25000"/>
                    </a:schemeClr>
                  </a:solidFill>
                  <a:latin typeface="+mn-ea"/>
                </a:endParaRPr>
              </a:p>
            </p:txBody>
          </p:sp>
          <p:sp>
            <p:nvSpPr>
              <p:cNvPr id="50" name="Oval 7"/>
              <p:cNvSpPr>
                <a:spLocks noChangeArrowheads="1"/>
              </p:cNvSpPr>
              <p:nvPr/>
            </p:nvSpPr>
            <p:spPr bwMode="auto">
              <a:xfrm>
                <a:off x="2513013" y="1187450"/>
                <a:ext cx="44450" cy="4286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schemeClr val="tx1">
                      <a:lumMod val="75000"/>
                      <a:lumOff val="25000"/>
                    </a:schemeClr>
                  </a:solidFill>
                  <a:latin typeface="+mn-ea"/>
                </a:endParaRPr>
              </a:p>
            </p:txBody>
          </p:sp>
        </p:grpSp>
      </p:grpSp>
      <p:grpSp>
        <p:nvGrpSpPr>
          <p:cNvPr id="51" name="组合 50"/>
          <p:cNvGrpSpPr/>
          <p:nvPr/>
        </p:nvGrpSpPr>
        <p:grpSpPr>
          <a:xfrm>
            <a:off x="8168640" y="3075265"/>
            <a:ext cx="3510231" cy="1891223"/>
            <a:chOff x="216182" y="3841922"/>
            <a:chExt cx="3510231" cy="1891223"/>
          </a:xfrm>
        </p:grpSpPr>
        <p:sp>
          <p:nvSpPr>
            <p:cNvPr id="52" name="矩形 51"/>
            <p:cNvSpPr/>
            <p:nvPr/>
          </p:nvSpPr>
          <p:spPr>
            <a:xfrm>
              <a:off x="216182" y="3841922"/>
              <a:ext cx="3510231" cy="492443"/>
            </a:xfrm>
            <a:prstGeom prst="rect">
              <a:avLst/>
            </a:prstGeom>
            <a:noFill/>
          </p:spPr>
          <p:txBody>
            <a:bodyPr wrap="square">
              <a:spAutoFit/>
            </a:bodyPr>
            <a:lstStyle/>
            <a:p>
              <a:pPr>
                <a:lnSpc>
                  <a:spcPct val="130000"/>
                </a:lnSpc>
              </a:pPr>
              <a:r>
                <a:rPr lang="zh-CN" altLang="en-US" sz="2000" b="1" dirty="0" smtClean="0">
                  <a:solidFill>
                    <a:schemeClr val="accent1"/>
                  </a:solidFill>
                  <a:latin typeface="+mn-ea"/>
                </a:rPr>
                <a:t>每次</a:t>
              </a:r>
              <a:r>
                <a:rPr lang="en-US" altLang="zh-CN" sz="2000" b="1" dirty="0" smtClean="0">
                  <a:solidFill>
                    <a:schemeClr val="accent1"/>
                  </a:solidFill>
                  <a:latin typeface="+mn-ea"/>
                </a:rPr>
                <a:t>Fragment</a:t>
              </a:r>
              <a:r>
                <a:rPr lang="zh-CN" altLang="en-US" sz="2000" b="1" dirty="0" smtClean="0">
                  <a:solidFill>
                    <a:schemeClr val="accent1"/>
                  </a:solidFill>
                  <a:latin typeface="+mn-ea"/>
                </a:rPr>
                <a:t>对用户不可见</a:t>
              </a:r>
              <a:endParaRPr lang="zh-CN" altLang="en-US" sz="2400" b="1" dirty="0">
                <a:solidFill>
                  <a:schemeClr val="accent1"/>
                </a:solidFill>
                <a:latin typeface="+mn-ea"/>
              </a:endParaRPr>
            </a:p>
          </p:txBody>
        </p:sp>
        <p:sp>
          <p:nvSpPr>
            <p:cNvPr id="53" name="矩形 52"/>
            <p:cNvSpPr/>
            <p:nvPr/>
          </p:nvSpPr>
          <p:spPr>
            <a:xfrm>
              <a:off x="355774" y="4360462"/>
              <a:ext cx="3370639" cy="1372683"/>
            </a:xfrm>
            <a:prstGeom prst="rect">
              <a:avLst/>
            </a:prstGeom>
          </p:spPr>
          <p:txBody>
            <a:bodyPr wrap="square">
              <a:spAutoFit/>
            </a:bodyPr>
            <a:lstStyle/>
            <a:p>
              <a:pPr algn="ctr">
                <a:lnSpc>
                  <a:spcPct val="130000"/>
                </a:lnSpc>
              </a:pPr>
              <a:r>
                <a:rPr lang="zh-CN" altLang="en-US" sz="1600" dirty="0" smtClean="0">
                  <a:solidFill>
                    <a:schemeClr val="accent3"/>
                  </a:solidFill>
                  <a:latin typeface="+mn-ea"/>
                </a:rPr>
                <a:t>当对于用户不可见时，如果有线程在加载数据，此时我们要将此方法暴露给实现类做对应的网络请求或者网络请求中端</a:t>
              </a:r>
              <a:endParaRPr lang="zh-CN" altLang="en-US" sz="1600" dirty="0">
                <a:solidFill>
                  <a:schemeClr val="accent3"/>
                </a:solidFill>
                <a:latin typeface="+mn-ea"/>
              </a:endParaRPr>
            </a:p>
          </p:txBody>
        </p:sp>
      </p:grpSp>
    </p:spTree>
    <p:extLst>
      <p:ext uri="{BB962C8B-B14F-4D97-AF65-F5344CB8AC3E}">
        <p14:creationId xmlns:p14="http://schemas.microsoft.com/office/powerpoint/2010/main" val="1719801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7"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anim calcmode="lin" valueType="num">
                                      <p:cBhvr>
                                        <p:cTn id="17" dur="500" fill="hold"/>
                                        <p:tgtEl>
                                          <p:spTgt spid="13"/>
                                        </p:tgtEl>
                                        <p:attrNameLst>
                                          <p:attrName>ppt_x</p:attrName>
                                        </p:attrNameLst>
                                      </p:cBhvr>
                                      <p:tavLst>
                                        <p:tav tm="0">
                                          <p:val>
                                            <p:strVal val="#ppt_x"/>
                                          </p:val>
                                        </p:tav>
                                        <p:tav tm="100000">
                                          <p:val>
                                            <p:strVal val="#ppt_x"/>
                                          </p:val>
                                        </p:tav>
                                      </p:tavLst>
                                    </p:anim>
                                    <p:anim calcmode="lin" valueType="num">
                                      <p:cBhvr>
                                        <p:cTn id="18" dur="450" decel="100000" fill="hold"/>
                                        <p:tgtEl>
                                          <p:spTgt spid="13"/>
                                        </p:tgtEl>
                                        <p:attrNameLst>
                                          <p:attrName>ppt_y</p:attrName>
                                        </p:attrNameLst>
                                      </p:cBhvr>
                                      <p:tavLst>
                                        <p:tav tm="0">
                                          <p:val>
                                            <p:strVal val="#ppt_y+1"/>
                                          </p:val>
                                        </p:tav>
                                        <p:tav tm="100000">
                                          <p:val>
                                            <p:strVal val="#ppt_y-.03"/>
                                          </p:val>
                                        </p:tav>
                                      </p:tavLst>
                                    </p:anim>
                                    <p:anim calcmode="lin" valueType="num">
                                      <p:cBhvr>
                                        <p:cTn id="19" dur="50" accel="100000" fill="hold">
                                          <p:stCondLst>
                                            <p:cond delay="450"/>
                                          </p:stCondLst>
                                        </p:cTn>
                                        <p:tgtEl>
                                          <p:spTgt spid="13"/>
                                        </p:tgtEl>
                                        <p:attrNameLst>
                                          <p:attrName>ppt_y</p:attrName>
                                        </p:attrNameLst>
                                      </p:cBhvr>
                                      <p:tavLst>
                                        <p:tav tm="0">
                                          <p:val>
                                            <p:strVal val="#ppt_y-.03"/>
                                          </p:val>
                                        </p:tav>
                                        <p:tav tm="100000">
                                          <p:val>
                                            <p:strVal val="#ppt_y"/>
                                          </p:val>
                                        </p:tav>
                                      </p:tavLst>
                                    </p:anim>
                                  </p:childTnLst>
                                </p:cTn>
                              </p:par>
                              <p:par>
                                <p:cTn id="20" presetID="37" presetClass="entr" presetSubtype="0" fill="hold" nodeType="withEffect">
                                  <p:stCondLst>
                                    <p:cond delay="15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anim calcmode="lin" valueType="num">
                                      <p:cBhvr>
                                        <p:cTn id="23" dur="500" fill="hold"/>
                                        <p:tgtEl>
                                          <p:spTgt spid="16"/>
                                        </p:tgtEl>
                                        <p:attrNameLst>
                                          <p:attrName>ppt_x</p:attrName>
                                        </p:attrNameLst>
                                      </p:cBhvr>
                                      <p:tavLst>
                                        <p:tav tm="0">
                                          <p:val>
                                            <p:strVal val="#ppt_x"/>
                                          </p:val>
                                        </p:tav>
                                        <p:tav tm="100000">
                                          <p:val>
                                            <p:strVal val="#ppt_x"/>
                                          </p:val>
                                        </p:tav>
                                      </p:tavLst>
                                    </p:anim>
                                    <p:anim calcmode="lin" valueType="num">
                                      <p:cBhvr>
                                        <p:cTn id="24" dur="450" decel="100000" fill="hold"/>
                                        <p:tgtEl>
                                          <p:spTgt spid="16"/>
                                        </p:tgtEl>
                                        <p:attrNameLst>
                                          <p:attrName>ppt_y</p:attrName>
                                        </p:attrNameLst>
                                      </p:cBhvr>
                                      <p:tavLst>
                                        <p:tav tm="0">
                                          <p:val>
                                            <p:strVal val="#ppt_y+1"/>
                                          </p:val>
                                        </p:tav>
                                        <p:tav tm="100000">
                                          <p:val>
                                            <p:strVal val="#ppt_y-.03"/>
                                          </p:val>
                                        </p:tav>
                                      </p:tavLst>
                                    </p:anim>
                                    <p:anim calcmode="lin" valueType="num">
                                      <p:cBhvr>
                                        <p:cTn id="25" dur="50" accel="100000" fill="hold">
                                          <p:stCondLst>
                                            <p:cond delay="450"/>
                                          </p:stCondLst>
                                        </p:cTn>
                                        <p:tgtEl>
                                          <p:spTgt spid="16"/>
                                        </p:tgtEl>
                                        <p:attrNameLst>
                                          <p:attrName>ppt_y</p:attrName>
                                        </p:attrNameLst>
                                      </p:cBhvr>
                                      <p:tavLst>
                                        <p:tav tm="0">
                                          <p:val>
                                            <p:strVal val="#ppt_y-.03"/>
                                          </p:val>
                                        </p:tav>
                                        <p:tav tm="100000">
                                          <p:val>
                                            <p:strVal val="#ppt_y"/>
                                          </p:val>
                                        </p:tav>
                                      </p:tavLst>
                                    </p:anim>
                                  </p:childTnLst>
                                </p:cTn>
                              </p:par>
                            </p:childTnLst>
                          </p:cTn>
                        </p:par>
                        <p:par>
                          <p:cTn id="26" fill="hold">
                            <p:stCondLst>
                              <p:cond delay="1150"/>
                            </p:stCondLst>
                            <p:childTnLst>
                              <p:par>
                                <p:cTn id="27" presetID="2" presetClass="entr" presetSubtype="2" fill="hold" nodeType="afterEffect">
                                  <p:stCondLst>
                                    <p:cond delay="0"/>
                                  </p:stCondLst>
                                  <p:childTnLst>
                                    <p:set>
                                      <p:cBhvr>
                                        <p:cTn id="28" dur="1" fill="hold">
                                          <p:stCondLst>
                                            <p:cond delay="0"/>
                                          </p:stCondLst>
                                        </p:cTn>
                                        <p:tgtEl>
                                          <p:spTgt spid="45"/>
                                        </p:tgtEl>
                                        <p:attrNameLst>
                                          <p:attrName>style.visibility</p:attrName>
                                        </p:attrNameLst>
                                      </p:cBhvr>
                                      <p:to>
                                        <p:strVal val="visible"/>
                                      </p:to>
                                    </p:set>
                                    <p:anim calcmode="lin" valueType="num">
                                      <p:cBhvr additive="base">
                                        <p:cTn id="29" dur="500" fill="hold"/>
                                        <p:tgtEl>
                                          <p:spTgt spid="45"/>
                                        </p:tgtEl>
                                        <p:attrNameLst>
                                          <p:attrName>ppt_x</p:attrName>
                                        </p:attrNameLst>
                                      </p:cBhvr>
                                      <p:tavLst>
                                        <p:tav tm="0">
                                          <p:val>
                                            <p:strVal val="1+#ppt_w/2"/>
                                          </p:val>
                                        </p:tav>
                                        <p:tav tm="100000">
                                          <p:val>
                                            <p:strVal val="#ppt_x"/>
                                          </p:val>
                                        </p:tav>
                                      </p:tavLst>
                                    </p:anim>
                                    <p:anim calcmode="lin" valueType="num">
                                      <p:cBhvr additive="base">
                                        <p:cTn id="30" dur="500" fill="hold"/>
                                        <p:tgtEl>
                                          <p:spTgt spid="45"/>
                                        </p:tgtEl>
                                        <p:attrNameLst>
                                          <p:attrName>ppt_y</p:attrName>
                                        </p:attrNameLst>
                                      </p:cBhvr>
                                      <p:tavLst>
                                        <p:tav tm="0">
                                          <p:val>
                                            <p:strVal val="#ppt_y"/>
                                          </p:val>
                                        </p:tav>
                                        <p:tav tm="100000">
                                          <p:val>
                                            <p:strVal val="#ppt_y"/>
                                          </p:val>
                                        </p:tav>
                                      </p:tavLst>
                                    </p:anim>
                                  </p:childTnLst>
                                </p:cTn>
                              </p:par>
                            </p:childTnLst>
                          </p:cTn>
                        </p:par>
                        <p:par>
                          <p:cTn id="31" fill="hold">
                            <p:stCondLst>
                              <p:cond delay="1650"/>
                            </p:stCondLst>
                            <p:childTnLst>
                              <p:par>
                                <p:cTn id="32" presetID="37" presetClass="entr" presetSubtype="0" fill="hold" nodeType="after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anim calcmode="lin" valueType="num">
                                      <p:cBhvr>
                                        <p:cTn id="35" dur="500" fill="hold"/>
                                        <p:tgtEl>
                                          <p:spTgt spid="51"/>
                                        </p:tgtEl>
                                        <p:attrNameLst>
                                          <p:attrName>ppt_x</p:attrName>
                                        </p:attrNameLst>
                                      </p:cBhvr>
                                      <p:tavLst>
                                        <p:tav tm="0">
                                          <p:val>
                                            <p:strVal val="#ppt_x"/>
                                          </p:val>
                                        </p:tav>
                                        <p:tav tm="100000">
                                          <p:val>
                                            <p:strVal val="#ppt_x"/>
                                          </p:val>
                                        </p:tav>
                                      </p:tavLst>
                                    </p:anim>
                                    <p:anim calcmode="lin" valueType="num">
                                      <p:cBhvr>
                                        <p:cTn id="36" dur="450" decel="100000" fill="hold"/>
                                        <p:tgtEl>
                                          <p:spTgt spid="51"/>
                                        </p:tgtEl>
                                        <p:attrNameLst>
                                          <p:attrName>ppt_y</p:attrName>
                                        </p:attrNameLst>
                                      </p:cBhvr>
                                      <p:tavLst>
                                        <p:tav tm="0">
                                          <p:val>
                                            <p:strVal val="#ppt_y+1"/>
                                          </p:val>
                                        </p:tav>
                                        <p:tav tm="100000">
                                          <p:val>
                                            <p:strVal val="#ppt_y-.03"/>
                                          </p:val>
                                        </p:tav>
                                      </p:tavLst>
                                    </p:anim>
                                    <p:anim calcmode="lin" valueType="num">
                                      <p:cBhvr>
                                        <p:cTn id="37" dur="50" accel="100000" fill="hold">
                                          <p:stCondLst>
                                            <p:cond delay="450"/>
                                          </p:stCondLst>
                                        </p:cTn>
                                        <p:tgtEl>
                                          <p:spTgt spid="5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GuidesStyle_Normal&quot;,&quot;Name&quot;:&quot;正常&quot;,&quot;HeaderHeight&quot;:10.0,&quot;FooterHeight&quot;:4.0,&quot;SideMargin&quot;:3.0,&quot;TopMargin&quot;:3.0,&quot;BottomMargin&quot;:3.0,&quot;IntervalMargin&quot;:3.0}"/>
</p:tagLst>
</file>

<file path=ppt/theme/theme1.xml><?xml version="1.0" encoding="utf-8"?>
<a:theme xmlns:a="http://schemas.openxmlformats.org/drawingml/2006/main" name="1">
  <a:themeElements>
    <a:clrScheme name="MC-欧美风主题色">
      <a:dk1>
        <a:srgbClr val="000000"/>
      </a:dk1>
      <a:lt1>
        <a:srgbClr val="FFFFFF"/>
      </a:lt1>
      <a:dk2>
        <a:srgbClr val="44546A"/>
      </a:dk2>
      <a:lt2>
        <a:srgbClr val="E7E6E6"/>
      </a:lt2>
      <a:accent1>
        <a:srgbClr val="E84C33"/>
      </a:accent1>
      <a:accent2>
        <a:srgbClr val="4A9143"/>
      </a:accent2>
      <a:accent3>
        <a:srgbClr val="B22B27"/>
      </a:accent3>
      <a:accent4>
        <a:srgbClr val="01596F"/>
      </a:accent4>
      <a:accent5>
        <a:srgbClr val="E7E2DC"/>
      </a:accent5>
      <a:accent6>
        <a:srgbClr val="071D2B"/>
      </a:accent6>
      <a:hlink>
        <a:srgbClr val="0563C1"/>
      </a:hlink>
      <a:folHlink>
        <a:srgbClr val="954F72"/>
      </a:folHlink>
    </a:clrScheme>
    <a:fontScheme name="Arial+微软雅黑">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nchor="ctr">
        <a:spAutoFit/>
      </a:bodyPr>
      <a:lstStyle>
        <a:defPPr>
          <a:lnSpc>
            <a:spcPct val="120000"/>
          </a:lnSpc>
          <a:defRPr dirty="0" smtClean="0">
            <a:solidFill>
              <a:schemeClr val="tx1">
                <a:lumMod val="75000"/>
                <a:lumOff val="25000"/>
              </a:schemeClr>
            </a:solidFill>
          </a:defRPr>
        </a:defPPr>
      </a:lstStyle>
    </a:txDef>
  </a:objectDefaults>
  <a:extraClrSchemeLst/>
  <a:extLst>
    <a:ext uri="{05A4C25C-085E-4340-85A3-A5531E510DB2}">
      <thm15:themeFamily xmlns:thm15="http://schemas.microsoft.com/office/thememl/2012/main" name="BT-.potx" id="{1F16DFEB-2A42-4A60-A6AB-D8A74D915FA4}" vid="{B5EF4952-5847-4F71-8854-AB7A26CC4DBE}"/>
    </a:ext>
  </a:extLst>
</a:theme>
</file>

<file path=ppt/theme/theme2.xml><?xml version="1.0" encoding="utf-8"?>
<a:theme xmlns:a="http://schemas.openxmlformats.org/drawingml/2006/main" name="2">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微软雅黑">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T-.potx" id="{1F16DFEB-2A42-4A60-A6AB-D8A74D915FA4}" vid="{7786D759-A5AE-4645-9211-A9E50DE12C87}"/>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BT-</Template>
  <TotalTime>0</TotalTime>
  <Words>597</Words>
  <Application>Microsoft Office PowerPoint</Application>
  <PresentationFormat>宽屏</PresentationFormat>
  <Paragraphs>86</Paragraphs>
  <Slides>16</Slides>
  <Notes>1</Notes>
  <HiddenSlides>0</HiddenSlides>
  <MMClips>1</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16</vt:i4>
      </vt:variant>
    </vt:vector>
  </HeadingPairs>
  <TitlesOfParts>
    <vt:vector size="31" baseType="lpstr">
      <vt:lpstr>Arial Unicode MS</vt:lpstr>
      <vt:lpstr>SFMono-Regular</vt:lpstr>
      <vt:lpstr>Helvetica</vt:lpstr>
      <vt:lpstr>Arial</vt:lpstr>
      <vt:lpstr>微软雅黑</vt:lpstr>
      <vt:lpstr>等线</vt:lpstr>
      <vt:lpstr>UKIJ Qolyazma</vt:lpstr>
      <vt:lpstr>字魂59号-创粗黑</vt:lpstr>
      <vt:lpstr>创艺简细圆</vt:lpstr>
      <vt:lpstr>黑体</vt:lpstr>
      <vt:lpstr>Segoe UI Black</vt:lpstr>
      <vt:lpstr>Segoe UI</vt:lpstr>
      <vt:lpstr>碳纤维正粗黑简体</vt:lpstr>
      <vt:lpstr>1</vt:lpstr>
      <vt:lpstr>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锐旗设计；https://9ppt.taobao.com</dc:title>
  <dc:subject/>
  <dc:creator/>
  <cp:keywords/>
  <dc:description>锐旗设计；https://9ppt.taobao.com</dc:description>
  <cp:lastModifiedBy/>
  <cp:revision>1</cp:revision>
  <dcterms:created xsi:type="dcterms:W3CDTF">2017-10-24T10:50:41Z</dcterms:created>
  <dcterms:modified xsi:type="dcterms:W3CDTF">2019-07-09T09:12:27Z</dcterms:modified>
  <cp:category/>
</cp:coreProperties>
</file>